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handoutMasterIdLst>
    <p:handoutMasterId r:id="rId16"/>
  </p:handoutMasterIdLst>
  <p:sldIdLst>
    <p:sldId id="288" r:id="rId5"/>
    <p:sldId id="280" r:id="rId6"/>
    <p:sldId id="281" r:id="rId7"/>
    <p:sldId id="282" r:id="rId8"/>
    <p:sldId id="285" r:id="rId9"/>
    <p:sldId id="286" r:id="rId10"/>
    <p:sldId id="277" r:id="rId11"/>
    <p:sldId id="287" r:id="rId12"/>
    <p:sldId id="289" r:id="rId13"/>
    <p:sldId id="290" r:id="rId14"/>
  </p:sldIdLst>
  <p:sldSz cx="9144000" cy="6858000" type="screen4x3"/>
  <p:notesSz cx="6805613" cy="9944100"/>
  <p:defaultTextStyle>
    <a:defPPr>
      <a:defRPr lang="en-US"/>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2">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5494"/>
    <a:srgbClr val="BDDEFF"/>
    <a:srgbClr val="3166CF"/>
    <a:srgbClr val="3E6FD2"/>
    <a:srgbClr val="2D5EC1"/>
    <a:srgbClr val="99CCFF"/>
    <a:srgbClr val="808080"/>
    <a:srgbClr val="FFD6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620"/>
    <p:restoredTop sz="61143" autoAdjust="0"/>
  </p:normalViewPr>
  <p:slideViewPr>
    <p:cSldViewPr>
      <p:cViewPr varScale="1">
        <p:scale>
          <a:sx n="70" d="100"/>
          <a:sy n="70" d="100"/>
        </p:scale>
        <p:origin x="744" y="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3972" y="-90"/>
      </p:cViewPr>
      <p:guideLst>
        <p:guide orient="horz" pos="3132"/>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9841" cy="497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7" tIns="45779" rIns="91557" bIns="45779" numCol="1" anchor="t" anchorCtr="0" compatLnSpc="1">
            <a:prstTxWarp prst="textNoShape">
              <a:avLst/>
            </a:prstTxWarp>
          </a:bodyPr>
          <a:lstStyle>
            <a:lvl1pPr>
              <a:defRPr>
                <a:solidFill>
                  <a:schemeClr val="tx1"/>
                </a:solidFill>
                <a:latin typeface="Arial" charset="0"/>
              </a:defRPr>
            </a:lvl1pPr>
          </a:lstStyle>
          <a:p>
            <a:endParaRPr lang="en-US"/>
          </a:p>
        </p:txBody>
      </p:sp>
      <p:sp>
        <p:nvSpPr>
          <p:cNvPr id="37891" name="Rectangle 3"/>
          <p:cNvSpPr>
            <a:spLocks noGrp="1" noChangeArrowheads="1"/>
          </p:cNvSpPr>
          <p:nvPr>
            <p:ph type="dt" sz="quarter" idx="1"/>
          </p:nvPr>
        </p:nvSpPr>
        <p:spPr bwMode="auto">
          <a:xfrm>
            <a:off x="3854185" y="0"/>
            <a:ext cx="2949841" cy="497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7" tIns="45779" rIns="91557" bIns="45779" numCol="1" anchor="t" anchorCtr="0" compatLnSpc="1">
            <a:prstTxWarp prst="textNoShape">
              <a:avLst/>
            </a:prstTxWarp>
          </a:bodyPr>
          <a:lstStyle>
            <a:lvl1pPr algn="r">
              <a:defRPr>
                <a:solidFill>
                  <a:schemeClr val="tx1"/>
                </a:solidFill>
                <a:latin typeface="Arial" charset="0"/>
              </a:defRPr>
            </a:lvl1pPr>
          </a:lstStyle>
          <a:p>
            <a:endParaRPr lang="en-US"/>
          </a:p>
        </p:txBody>
      </p:sp>
      <p:sp>
        <p:nvSpPr>
          <p:cNvPr id="37892" name="Rectangle 4"/>
          <p:cNvSpPr>
            <a:spLocks noGrp="1" noChangeArrowheads="1"/>
          </p:cNvSpPr>
          <p:nvPr>
            <p:ph type="ftr" sz="quarter" idx="2"/>
          </p:nvPr>
        </p:nvSpPr>
        <p:spPr bwMode="auto">
          <a:xfrm>
            <a:off x="0" y="9444750"/>
            <a:ext cx="2949841" cy="497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7" tIns="45779" rIns="91557" bIns="45779" numCol="1" anchor="b" anchorCtr="0" compatLnSpc="1">
            <a:prstTxWarp prst="textNoShape">
              <a:avLst/>
            </a:prstTxWarp>
          </a:bodyPr>
          <a:lstStyle>
            <a:lvl1pPr>
              <a:defRPr>
                <a:solidFill>
                  <a:schemeClr val="tx1"/>
                </a:solidFill>
                <a:latin typeface="Arial" charset="0"/>
              </a:defRPr>
            </a:lvl1pPr>
          </a:lstStyle>
          <a:p>
            <a:endParaRPr lang="en-US"/>
          </a:p>
        </p:txBody>
      </p:sp>
      <p:sp>
        <p:nvSpPr>
          <p:cNvPr id="37893" name="Rectangle 5"/>
          <p:cNvSpPr>
            <a:spLocks noGrp="1" noChangeArrowheads="1"/>
          </p:cNvSpPr>
          <p:nvPr>
            <p:ph type="sldNum" sz="quarter" idx="3"/>
          </p:nvPr>
        </p:nvSpPr>
        <p:spPr bwMode="auto">
          <a:xfrm>
            <a:off x="3854185" y="9444750"/>
            <a:ext cx="2949841" cy="497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7" tIns="45779" rIns="91557" bIns="45779" numCol="1" anchor="b" anchorCtr="0" compatLnSpc="1">
            <a:prstTxWarp prst="textNoShape">
              <a:avLst/>
            </a:prstTxWarp>
          </a:bodyPr>
          <a:lstStyle>
            <a:lvl1pPr algn="r">
              <a:defRPr>
                <a:solidFill>
                  <a:schemeClr val="tx1"/>
                </a:solidFill>
                <a:latin typeface="Arial" charset="0"/>
              </a:defRPr>
            </a:lvl1pPr>
          </a:lstStyle>
          <a:p>
            <a:fld id="{4ABE6DC2-52A1-457C-ADAE-7EE311A304E3}" type="slidenum">
              <a:rPr lang="en-US"/>
              <a:pPr/>
              <a:t>‹#›</a:t>
            </a:fld>
            <a:endParaRPr lang="en-US"/>
          </a:p>
        </p:txBody>
      </p:sp>
    </p:spTree>
    <p:extLst>
      <p:ext uri="{BB962C8B-B14F-4D97-AF65-F5344CB8AC3E}">
        <p14:creationId xmlns:p14="http://schemas.microsoft.com/office/powerpoint/2010/main" val="13582978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49841" cy="497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7" tIns="45779" rIns="91557" bIns="45779" numCol="1" anchor="t" anchorCtr="0" compatLnSpc="1">
            <a:prstTxWarp prst="textNoShape">
              <a:avLst/>
            </a:prstTxWarp>
          </a:bodyPr>
          <a:lstStyle>
            <a:lvl1pPr>
              <a:defRPr>
                <a:solidFill>
                  <a:schemeClr val="tx1"/>
                </a:solidFill>
                <a:latin typeface="Arial" charset="0"/>
              </a:defRPr>
            </a:lvl1pPr>
          </a:lstStyle>
          <a:p>
            <a:endParaRPr lang="en-US"/>
          </a:p>
        </p:txBody>
      </p:sp>
      <p:sp>
        <p:nvSpPr>
          <p:cNvPr id="36867" name="Rectangle 3"/>
          <p:cNvSpPr>
            <a:spLocks noGrp="1" noChangeArrowheads="1"/>
          </p:cNvSpPr>
          <p:nvPr>
            <p:ph type="dt" idx="1"/>
          </p:nvPr>
        </p:nvSpPr>
        <p:spPr bwMode="auto">
          <a:xfrm>
            <a:off x="3854185" y="0"/>
            <a:ext cx="2949841" cy="497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7" tIns="45779" rIns="91557" bIns="45779" numCol="1" anchor="t" anchorCtr="0" compatLnSpc="1">
            <a:prstTxWarp prst="textNoShape">
              <a:avLst/>
            </a:prstTxWarp>
          </a:bodyPr>
          <a:lstStyle>
            <a:lvl1pPr algn="r">
              <a:defRPr>
                <a:solidFill>
                  <a:schemeClr val="tx1"/>
                </a:solidFill>
                <a:latin typeface="Arial" charset="0"/>
              </a:defRPr>
            </a:lvl1pPr>
          </a:lstStyle>
          <a:p>
            <a:endParaRPr lang="en-US"/>
          </a:p>
        </p:txBody>
      </p:sp>
      <p:sp>
        <p:nvSpPr>
          <p:cNvPr id="36868" name="Rectangle 4"/>
          <p:cNvSpPr>
            <a:spLocks noGrp="1" noRot="1" noChangeAspect="1" noChangeArrowheads="1" noTextEdit="1"/>
          </p:cNvSpPr>
          <p:nvPr>
            <p:ph type="sldImg" idx="2"/>
          </p:nvPr>
        </p:nvSpPr>
        <p:spPr bwMode="auto">
          <a:xfrm>
            <a:off x="917575" y="746125"/>
            <a:ext cx="4972050" cy="3729038"/>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6869" name="Rectangle 5"/>
          <p:cNvSpPr>
            <a:spLocks noGrp="1" noChangeArrowheads="1"/>
          </p:cNvSpPr>
          <p:nvPr>
            <p:ph type="body" sz="quarter" idx="3"/>
          </p:nvPr>
        </p:nvSpPr>
        <p:spPr bwMode="auto">
          <a:xfrm>
            <a:off x="680243" y="4723170"/>
            <a:ext cx="5445127" cy="4475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7" tIns="45779" rIns="91557" bIns="45779"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6870" name="Rectangle 6"/>
          <p:cNvSpPr>
            <a:spLocks noGrp="1" noChangeArrowheads="1"/>
          </p:cNvSpPr>
          <p:nvPr>
            <p:ph type="ftr" sz="quarter" idx="4"/>
          </p:nvPr>
        </p:nvSpPr>
        <p:spPr bwMode="auto">
          <a:xfrm>
            <a:off x="0" y="9444750"/>
            <a:ext cx="2949841" cy="497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7" tIns="45779" rIns="91557" bIns="45779" numCol="1" anchor="b" anchorCtr="0" compatLnSpc="1">
            <a:prstTxWarp prst="textNoShape">
              <a:avLst/>
            </a:prstTxWarp>
          </a:bodyPr>
          <a:lstStyle>
            <a:lvl1pPr>
              <a:defRPr>
                <a:solidFill>
                  <a:schemeClr val="tx1"/>
                </a:solidFill>
                <a:latin typeface="Arial" charset="0"/>
              </a:defRPr>
            </a:lvl1pPr>
          </a:lstStyle>
          <a:p>
            <a:endParaRPr lang="en-US"/>
          </a:p>
        </p:txBody>
      </p:sp>
      <p:sp>
        <p:nvSpPr>
          <p:cNvPr id="36871" name="Rectangle 7"/>
          <p:cNvSpPr>
            <a:spLocks noGrp="1" noChangeArrowheads="1"/>
          </p:cNvSpPr>
          <p:nvPr>
            <p:ph type="sldNum" sz="quarter" idx="5"/>
          </p:nvPr>
        </p:nvSpPr>
        <p:spPr bwMode="auto">
          <a:xfrm>
            <a:off x="3854185" y="9444750"/>
            <a:ext cx="2949841" cy="497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7" tIns="45779" rIns="91557" bIns="45779" numCol="1" anchor="b" anchorCtr="0" compatLnSpc="1">
            <a:prstTxWarp prst="textNoShape">
              <a:avLst/>
            </a:prstTxWarp>
          </a:bodyPr>
          <a:lstStyle>
            <a:lvl1pPr algn="r">
              <a:defRPr>
                <a:solidFill>
                  <a:schemeClr val="tx1"/>
                </a:solidFill>
                <a:latin typeface="Arial" charset="0"/>
              </a:defRPr>
            </a:lvl1pPr>
          </a:lstStyle>
          <a:p>
            <a:fld id="{BC4745D8-1FD4-410F-8C63-4A88A79A2D6A}" type="slidenum">
              <a:rPr lang="en-US"/>
              <a:pPr/>
              <a:t>‹#›</a:t>
            </a:fld>
            <a:endParaRPr lang="en-US"/>
          </a:p>
        </p:txBody>
      </p:sp>
    </p:spTree>
    <p:extLst>
      <p:ext uri="{BB962C8B-B14F-4D97-AF65-F5344CB8AC3E}">
        <p14:creationId xmlns:p14="http://schemas.microsoft.com/office/powerpoint/2010/main" val="96392699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BC4745D8-1FD4-410F-8C63-4A88A79A2D6A}" type="slidenum">
              <a:rPr lang="en-US" smtClean="0"/>
              <a:pPr/>
              <a:t>1</a:t>
            </a:fld>
            <a:endParaRPr lang="en-US"/>
          </a:p>
        </p:txBody>
      </p:sp>
    </p:spTree>
    <p:extLst>
      <p:ext uri="{BB962C8B-B14F-4D97-AF65-F5344CB8AC3E}">
        <p14:creationId xmlns:p14="http://schemas.microsoft.com/office/powerpoint/2010/main" val="3986317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100" dirty="0" smtClean="0"/>
          </a:p>
        </p:txBody>
      </p:sp>
      <p:sp>
        <p:nvSpPr>
          <p:cNvPr id="4" name="Slide Number Placeholder 3"/>
          <p:cNvSpPr>
            <a:spLocks noGrp="1"/>
          </p:cNvSpPr>
          <p:nvPr>
            <p:ph type="sldNum" sz="quarter" idx="10"/>
          </p:nvPr>
        </p:nvSpPr>
        <p:spPr/>
        <p:txBody>
          <a:bodyPr/>
          <a:lstStyle/>
          <a:p>
            <a:fld id="{BC4745D8-1FD4-410F-8C63-4A88A79A2D6A}" type="slidenum">
              <a:rPr lang="en-US" smtClean="0"/>
              <a:pPr/>
              <a:t>2</a:t>
            </a:fld>
            <a:endParaRPr lang="en-US"/>
          </a:p>
        </p:txBody>
      </p:sp>
    </p:spTree>
    <p:extLst>
      <p:ext uri="{BB962C8B-B14F-4D97-AF65-F5344CB8AC3E}">
        <p14:creationId xmlns:p14="http://schemas.microsoft.com/office/powerpoint/2010/main" val="4164389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C4745D8-1FD4-410F-8C63-4A88A79A2D6A}" type="slidenum">
              <a:rPr lang="en-US" smtClean="0"/>
              <a:pPr/>
              <a:t>3</a:t>
            </a:fld>
            <a:endParaRPr lang="en-US"/>
          </a:p>
        </p:txBody>
      </p:sp>
    </p:spTree>
    <p:extLst>
      <p:ext uri="{BB962C8B-B14F-4D97-AF65-F5344CB8AC3E}">
        <p14:creationId xmlns:p14="http://schemas.microsoft.com/office/powerpoint/2010/main" val="2184253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fld id="{BC4745D8-1FD4-410F-8C63-4A88A79A2D6A}" type="slidenum">
              <a:rPr lang="en-US" smtClean="0"/>
              <a:pPr/>
              <a:t>4</a:t>
            </a:fld>
            <a:endParaRPr lang="en-US"/>
          </a:p>
        </p:txBody>
      </p:sp>
    </p:spTree>
    <p:extLst>
      <p:ext uri="{BB962C8B-B14F-4D97-AF65-F5344CB8AC3E}">
        <p14:creationId xmlns:p14="http://schemas.microsoft.com/office/powerpoint/2010/main" val="2045562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C4745D8-1FD4-410F-8C63-4A88A79A2D6A}" type="slidenum">
              <a:rPr lang="en-US" smtClean="0"/>
              <a:pPr/>
              <a:t>5</a:t>
            </a:fld>
            <a:endParaRPr lang="en-US"/>
          </a:p>
        </p:txBody>
      </p:sp>
    </p:spTree>
    <p:extLst>
      <p:ext uri="{BB962C8B-B14F-4D97-AF65-F5344CB8AC3E}">
        <p14:creationId xmlns:p14="http://schemas.microsoft.com/office/powerpoint/2010/main" val="3328205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BC4745D8-1FD4-410F-8C63-4A88A79A2D6A}" type="slidenum">
              <a:rPr lang="en-US" smtClean="0"/>
              <a:pPr/>
              <a:t>6</a:t>
            </a:fld>
            <a:endParaRPr lang="en-US"/>
          </a:p>
        </p:txBody>
      </p:sp>
    </p:spTree>
    <p:extLst>
      <p:ext uri="{BB962C8B-B14F-4D97-AF65-F5344CB8AC3E}">
        <p14:creationId xmlns:p14="http://schemas.microsoft.com/office/powerpoint/2010/main" val="3555337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C4745D8-1FD4-410F-8C63-4A88A79A2D6A}" type="slidenum">
              <a:rPr lang="en-US" smtClean="0"/>
              <a:pPr/>
              <a:t>7</a:t>
            </a:fld>
            <a:endParaRPr lang="en-US"/>
          </a:p>
        </p:txBody>
      </p:sp>
    </p:spTree>
    <p:extLst>
      <p:ext uri="{BB962C8B-B14F-4D97-AF65-F5344CB8AC3E}">
        <p14:creationId xmlns:p14="http://schemas.microsoft.com/office/powerpoint/2010/main" val="163541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fr-BE" dirty="0" smtClean="0"/>
          </a:p>
        </p:txBody>
      </p:sp>
      <p:sp>
        <p:nvSpPr>
          <p:cNvPr id="4" name="Slide Number Placeholder 3"/>
          <p:cNvSpPr>
            <a:spLocks noGrp="1"/>
          </p:cNvSpPr>
          <p:nvPr>
            <p:ph type="sldNum" sz="quarter" idx="10"/>
          </p:nvPr>
        </p:nvSpPr>
        <p:spPr/>
        <p:txBody>
          <a:bodyPr/>
          <a:lstStyle/>
          <a:p>
            <a:fld id="{BC4745D8-1FD4-410F-8C63-4A88A79A2D6A}" type="slidenum">
              <a:rPr lang="en-US" smtClean="0"/>
              <a:pPr/>
              <a:t>8</a:t>
            </a:fld>
            <a:endParaRPr lang="en-US"/>
          </a:p>
        </p:txBody>
      </p:sp>
    </p:spTree>
    <p:extLst>
      <p:ext uri="{BB962C8B-B14F-4D97-AF65-F5344CB8AC3E}">
        <p14:creationId xmlns:p14="http://schemas.microsoft.com/office/powerpoint/2010/main" val="26251952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algn="ctr" eaLnBrk="1" hangingPunct="1">
              <a:defRPr/>
            </a:pPr>
            <a:endParaRPr lang="en-US" altLang="en-US" sz="1800" smtClean="0">
              <a:solidFill>
                <a:srgbClr val="FFFFFF"/>
              </a:solidFill>
            </a:endParaRPr>
          </a:p>
        </p:txBody>
      </p:sp>
      <p:pic>
        <p:nvPicPr>
          <p:cNvPr id="5"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63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6"/>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srgbClr val="FFFFFF"/>
              </a:solidFill>
            </a:endParaRPr>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r>
              <a:rPr lang="fr-BE"/>
              <a:t>Title</a:t>
            </a:r>
            <a:endParaRPr lang="en-GB"/>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r>
              <a:rPr lang="fr-BE"/>
              <a:t>Subtitle</a:t>
            </a:r>
            <a:endParaRPr lang="en-GB"/>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solidFill>
                <a:srgbClr val="FFFFFF"/>
              </a:solidFill>
            </a:endParaRPr>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solidFill>
                <a:srgbClr val="FFFFFF"/>
              </a:solidFill>
            </a:endParaRPr>
          </a:p>
        </p:txBody>
      </p:sp>
      <p:sp>
        <p:nvSpPr>
          <p:cNvPr id="9" name="Rectangle 8"/>
          <p:cNvSpPr>
            <a:spLocks noGrp="1" noChangeArrowheads="1"/>
          </p:cNvSpPr>
          <p:nvPr>
            <p:ph type="sldNum" sz="quarter" idx="12"/>
          </p:nvPr>
        </p:nvSpPr>
        <p:spPr/>
        <p:txBody>
          <a:bodyPr/>
          <a:lstStyle>
            <a:lvl1pPr>
              <a:defRPr>
                <a:solidFill>
                  <a:schemeClr val="bg1"/>
                </a:solidFill>
                <a:latin typeface="+mn-lt"/>
              </a:defRPr>
            </a:lvl1pPr>
          </a:lstStyle>
          <a:p>
            <a:pPr>
              <a:defRPr/>
            </a:pPr>
            <a:fld id="{F8069970-C5A8-447C-A517-C7DE9925786A}"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10086606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8FECAE4-C149-4898-B6C1-9C09C6F1105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643387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15113" y="1339850"/>
            <a:ext cx="2071687" cy="4681538"/>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395288" y="1339850"/>
            <a:ext cx="6067425" cy="46815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9FBFE0B-C478-481D-BEF9-986A8C65972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150280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395288" y="1339850"/>
            <a:ext cx="8291512" cy="46815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3430E52-83D5-498F-AB7F-67E5D559B4CF}"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496104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27BFE69-C668-4348-9C52-D1B038B6B42F}"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73531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43F95F3-0199-4305-B13F-DE06A6DE193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6749017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A4A400B-F579-49C5-A61B-C61F223151AC}"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67020028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1DA5808E-C521-4422-A3C9-39BAA6C0D57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277090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FB0600B9-97E3-4872-81EE-64F0AD63DAD0}"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632177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90CFBDE-7D41-4441-AF60-CFC8A98DC78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41653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7B285BD-F757-4A1A-9192-9F836EA22EE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585894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F63F524-28BA-4A54-8DD8-A5E11F53A8B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928225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ltLang="en-US" smtClean="0"/>
              <a:t>Second level</a:t>
            </a:r>
            <a:endParaRPr lang="en-GB" altLang="en-US" smtClean="0"/>
          </a:p>
          <a:p>
            <a:pPr lvl="1"/>
            <a:r>
              <a:rPr lang="en-GB" altLang="en-US" smtClean="0"/>
              <a:t>Third level</a:t>
            </a:r>
          </a:p>
          <a:p>
            <a:pPr lvl="2"/>
            <a:r>
              <a:rPr lang="en-GB" altLang="en-US"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pPr>
              <a:defRPr/>
            </a:pPr>
            <a:endParaRPr lang="en-GB">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pPr>
              <a:defRPr/>
            </a:pPr>
            <a:endParaRPr lang="en-GB">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pPr>
              <a:defRPr/>
            </a:pPr>
            <a:fld id="{060135AD-5367-4B9A-BFBC-746D7B9EB81A}" type="slidenum">
              <a:rPr lang="en-GB">
                <a:solidFill>
                  <a:srgbClr val="000000"/>
                </a:solidFill>
              </a:rPr>
              <a:pPr>
                <a:defRPr/>
              </a:pPr>
              <a:t>‹#›</a:t>
            </a:fld>
            <a:endParaRPr lang="en-GB">
              <a:solidFill>
                <a:srgbClr val="000000"/>
              </a:solidFill>
            </a:endParaRPr>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srgbClr val="FFFFFF"/>
              </a:solidFill>
            </a:endParaRPr>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srgbClr val="FFFFFF"/>
              </a:solidFill>
            </a:endParaRPr>
          </a:p>
        </p:txBody>
      </p:sp>
      <p:pic>
        <p:nvPicPr>
          <p:cNvPr id="1033" name="Picture 17" descr="LOGO CE_Vertical_EN_NEG_quadri_H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3957638" y="258763"/>
            <a:ext cx="1436687"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29845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95288" y="1772816"/>
            <a:ext cx="8229600" cy="1152128"/>
          </a:xfrm>
        </p:spPr>
        <p:txBody>
          <a:bodyPr/>
          <a:lstStyle/>
          <a:p>
            <a:pPr algn="ctr"/>
            <a:r>
              <a:rPr lang="en-GB" sz="2400" dirty="0" smtClean="0">
                <a:latin typeface="Trebuchet MS" panose="020B0603020202020204" pitchFamily="34" charset="0"/>
              </a:rPr>
              <a:t/>
            </a:r>
            <a:br>
              <a:rPr lang="en-GB" sz="2400" dirty="0" smtClean="0">
                <a:latin typeface="Trebuchet MS" panose="020B0603020202020204" pitchFamily="34" charset="0"/>
              </a:rPr>
            </a:br>
            <a:r>
              <a:rPr lang="en-GB" sz="2400" dirty="0" smtClean="0">
                <a:latin typeface="Trebuchet MS" panose="020B0603020202020204" pitchFamily="34" charset="0"/>
              </a:rPr>
              <a:t>Revision of the EU </a:t>
            </a:r>
            <a:r>
              <a:rPr lang="en-GB" sz="2400" dirty="0">
                <a:latin typeface="Trebuchet MS" panose="020B0603020202020204" pitchFamily="34" charset="0"/>
              </a:rPr>
              <a:t>Strategy for the Baltic Sea Region (EUSBSR)</a:t>
            </a:r>
            <a:r>
              <a:rPr lang="en-GB" dirty="0"/>
              <a:t/>
            </a:r>
            <a:br>
              <a:rPr lang="en-GB" dirty="0"/>
            </a:br>
            <a:endParaRPr lang="en-GB" dirty="0"/>
          </a:p>
        </p:txBody>
      </p:sp>
      <p:sp>
        <p:nvSpPr>
          <p:cNvPr id="6" name="Text Placeholder 5"/>
          <p:cNvSpPr>
            <a:spLocks noGrp="1"/>
          </p:cNvSpPr>
          <p:nvPr>
            <p:ph sz="half" idx="1"/>
          </p:nvPr>
        </p:nvSpPr>
        <p:spPr>
          <a:xfrm>
            <a:off x="457200" y="2708920"/>
            <a:ext cx="8291264" cy="3672408"/>
          </a:xfrm>
        </p:spPr>
        <p:txBody>
          <a:bodyPr/>
          <a:lstStyle/>
          <a:p>
            <a:endParaRPr lang="fr-BE" sz="1400" i="0" dirty="0" smtClean="0">
              <a:latin typeface="Trebuchet MS" panose="020B0603020202020204" pitchFamily="34" charset="0"/>
            </a:endParaRPr>
          </a:p>
          <a:p>
            <a:endParaRPr lang="fr-BE" sz="1400" i="0" dirty="0">
              <a:latin typeface="Trebuchet MS" panose="020B0603020202020204" pitchFamily="34" charset="0"/>
            </a:endParaRPr>
          </a:p>
          <a:p>
            <a:endParaRPr lang="fr-BE" sz="1400" i="0" dirty="0" smtClean="0">
              <a:latin typeface="Trebuchet MS" panose="020B0603020202020204" pitchFamily="34" charset="0"/>
            </a:endParaRPr>
          </a:p>
          <a:p>
            <a:endParaRPr lang="fr-BE" sz="1400" i="0" dirty="0">
              <a:latin typeface="Trebuchet MS" panose="020B0603020202020204" pitchFamily="34" charset="0"/>
            </a:endParaRPr>
          </a:p>
          <a:p>
            <a:endParaRPr lang="fr-BE" sz="1400" i="0" dirty="0" smtClean="0">
              <a:latin typeface="Trebuchet MS" panose="020B0603020202020204" pitchFamily="34" charset="0"/>
            </a:endParaRPr>
          </a:p>
          <a:p>
            <a:endParaRPr lang="fr-BE" sz="1400" i="0" dirty="0">
              <a:latin typeface="Trebuchet MS" panose="020B0603020202020204" pitchFamily="34" charset="0"/>
            </a:endParaRPr>
          </a:p>
          <a:p>
            <a:endParaRPr lang="fr-BE" sz="1400" i="0" dirty="0" smtClean="0">
              <a:latin typeface="Trebuchet MS" panose="020B0603020202020204" pitchFamily="34" charset="0"/>
            </a:endParaRPr>
          </a:p>
          <a:p>
            <a:endParaRPr lang="fr-BE" sz="1400" i="0" dirty="0">
              <a:latin typeface="Trebuchet MS" panose="020B0603020202020204" pitchFamily="34" charset="0"/>
            </a:endParaRPr>
          </a:p>
          <a:p>
            <a:endParaRPr lang="fr-BE" sz="1400" i="0" dirty="0" smtClean="0">
              <a:latin typeface="Trebuchet MS" panose="020B0603020202020204" pitchFamily="34" charset="0"/>
            </a:endParaRPr>
          </a:p>
          <a:p>
            <a:endParaRPr lang="fr-BE" sz="1400" i="0" dirty="0">
              <a:latin typeface="Trebuchet MS" panose="020B0603020202020204" pitchFamily="34" charset="0"/>
            </a:endParaRPr>
          </a:p>
          <a:p>
            <a:endParaRPr lang="fr-BE" sz="1400" i="0" dirty="0" smtClean="0">
              <a:latin typeface="Trebuchet MS" panose="020B0603020202020204" pitchFamily="34" charset="0"/>
            </a:endParaRPr>
          </a:p>
          <a:p>
            <a:endParaRPr lang="fr-BE" sz="2000" i="0" dirty="0" smtClean="0">
              <a:latin typeface="Trebuchet MS" panose="020B0603020202020204" pitchFamily="34" charset="0"/>
            </a:endParaRPr>
          </a:p>
          <a:p>
            <a:r>
              <a:rPr lang="fr-BE" sz="1400" i="0" dirty="0" smtClean="0">
                <a:latin typeface="Trebuchet MS" panose="020B0603020202020204" pitchFamily="34" charset="0"/>
              </a:rPr>
              <a:t>DG REGIO – D1 </a:t>
            </a:r>
            <a:r>
              <a:rPr lang="fr-BE" sz="1400" i="0" dirty="0" err="1" smtClean="0">
                <a:latin typeface="Trebuchet MS" panose="020B0603020202020204" pitchFamily="34" charset="0"/>
              </a:rPr>
              <a:t>Competence</a:t>
            </a:r>
            <a:r>
              <a:rPr lang="fr-BE" sz="1400" i="0" dirty="0" smtClean="0">
                <a:latin typeface="Trebuchet MS" panose="020B0603020202020204" pitchFamily="34" charset="0"/>
              </a:rPr>
              <a:t> Centre Macro-</a:t>
            </a:r>
            <a:r>
              <a:rPr lang="fr-BE" sz="1400" i="0" dirty="0" err="1" smtClean="0">
                <a:latin typeface="Trebuchet MS" panose="020B0603020202020204" pitchFamily="34" charset="0"/>
              </a:rPr>
              <a:t>Regions</a:t>
            </a:r>
            <a:r>
              <a:rPr lang="fr-BE" sz="1400" i="0" dirty="0" smtClean="0">
                <a:latin typeface="Trebuchet MS" panose="020B0603020202020204" pitchFamily="34" charset="0"/>
              </a:rPr>
              <a:t> and European Territorial </a:t>
            </a:r>
            <a:r>
              <a:rPr lang="fr-BE" sz="1400" i="0" dirty="0" err="1" smtClean="0">
                <a:latin typeface="Trebuchet MS" panose="020B0603020202020204" pitchFamily="34" charset="0"/>
              </a:rPr>
              <a:t>Cooperation</a:t>
            </a:r>
            <a:endParaRPr lang="en-GB" sz="1400" i="0" dirty="0">
              <a:latin typeface="Trebuchet MS" panose="020B0603020202020204" pitchFamily="34" charset="0"/>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3212976"/>
            <a:ext cx="3168351"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642417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Procedure for flagships (continued)</a:t>
            </a:r>
            <a:endParaRPr lang="en-GB" dirty="0"/>
          </a:p>
        </p:txBody>
      </p:sp>
      <p:sp>
        <p:nvSpPr>
          <p:cNvPr id="3" name="Content Placeholder 2"/>
          <p:cNvSpPr>
            <a:spLocks noGrp="1"/>
          </p:cNvSpPr>
          <p:nvPr>
            <p:ph idx="1"/>
          </p:nvPr>
        </p:nvSpPr>
        <p:spPr/>
        <p:txBody>
          <a:bodyPr/>
          <a:lstStyle/>
          <a:p>
            <a:pPr lvl="0"/>
            <a:r>
              <a:rPr lang="en-GB" sz="2000" dirty="0" smtClean="0">
                <a:solidFill>
                  <a:schemeClr val="tx1"/>
                </a:solidFill>
              </a:rPr>
              <a:t>* DG </a:t>
            </a:r>
            <a:r>
              <a:rPr lang="en-GB" sz="2000" dirty="0">
                <a:solidFill>
                  <a:schemeClr val="tx1"/>
                </a:solidFill>
              </a:rPr>
              <a:t>REGIO considers the proposal and may consult other Commission services before making a recommendation to the national coordinators;</a:t>
            </a:r>
          </a:p>
          <a:p>
            <a:pPr lvl="0"/>
            <a:r>
              <a:rPr lang="en-GB" sz="2000" dirty="0">
                <a:solidFill>
                  <a:schemeClr val="tx1"/>
                </a:solidFill>
              </a:rPr>
              <a:t> </a:t>
            </a:r>
            <a:r>
              <a:rPr lang="en-GB" sz="2000" dirty="0" smtClean="0">
                <a:solidFill>
                  <a:schemeClr val="tx1"/>
                </a:solidFill>
              </a:rPr>
              <a:t>*as </a:t>
            </a:r>
            <a:r>
              <a:rPr lang="en-GB" sz="2000" dirty="0">
                <a:solidFill>
                  <a:schemeClr val="tx1"/>
                </a:solidFill>
              </a:rPr>
              <a:t>soon as the national coordinators agree on the proposal, flagship status is granted. The flagship will be included in an Annex to the Action Plan and published on the EUSBSR and DG REGIO websites;</a:t>
            </a:r>
          </a:p>
          <a:p>
            <a:pPr lvl="0"/>
            <a:r>
              <a:rPr lang="en-GB" sz="2000" smtClean="0">
                <a:solidFill>
                  <a:schemeClr val="tx1"/>
                </a:solidFill>
              </a:rPr>
              <a:t>* the </a:t>
            </a:r>
            <a:r>
              <a:rPr lang="en-GB" sz="2000" dirty="0">
                <a:solidFill>
                  <a:schemeClr val="tx1"/>
                </a:solidFill>
              </a:rPr>
              <a:t>High-Level Group of macro-regional strategies will be informed about the modifications in the Annex to the Action Plan (concerning flagships). </a:t>
            </a:r>
          </a:p>
          <a:p>
            <a:endParaRPr lang="en-GB" dirty="0"/>
          </a:p>
        </p:txBody>
      </p:sp>
    </p:spTree>
    <p:extLst>
      <p:ext uri="{BB962C8B-B14F-4D97-AF65-F5344CB8AC3E}">
        <p14:creationId xmlns:p14="http://schemas.microsoft.com/office/powerpoint/2010/main" val="34545144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r-BE" sz="2400" dirty="0" smtClean="0">
                <a:latin typeface="Trebuchet MS" panose="020B0603020202020204" pitchFamily="34" charset="0"/>
              </a:rPr>
              <a:t>EU </a:t>
            </a:r>
            <a:r>
              <a:rPr lang="fr-BE" sz="2400" dirty="0" err="1" smtClean="0">
                <a:latin typeface="Trebuchet MS" panose="020B0603020202020204" pitchFamily="34" charset="0"/>
              </a:rPr>
              <a:t>Strategy</a:t>
            </a:r>
            <a:r>
              <a:rPr lang="fr-BE" sz="2400" dirty="0" smtClean="0">
                <a:latin typeface="Trebuchet MS" panose="020B0603020202020204" pitchFamily="34" charset="0"/>
              </a:rPr>
              <a:t> for the </a:t>
            </a:r>
            <a:r>
              <a:rPr lang="fr-BE" sz="2400" dirty="0" err="1" smtClean="0">
                <a:latin typeface="Trebuchet MS" panose="020B0603020202020204" pitchFamily="34" charset="0"/>
              </a:rPr>
              <a:t>Baltic</a:t>
            </a:r>
            <a:r>
              <a:rPr lang="fr-BE" sz="2400" dirty="0" smtClean="0">
                <a:latin typeface="Trebuchet MS" panose="020B0603020202020204" pitchFamily="34" charset="0"/>
              </a:rPr>
              <a:t> </a:t>
            </a:r>
            <a:r>
              <a:rPr lang="fr-BE" sz="2400" dirty="0" err="1" smtClean="0">
                <a:latin typeface="Trebuchet MS" panose="020B0603020202020204" pitchFamily="34" charset="0"/>
              </a:rPr>
              <a:t>Sea</a:t>
            </a:r>
            <a:r>
              <a:rPr lang="fr-BE" sz="2400" dirty="0" smtClean="0">
                <a:latin typeface="Trebuchet MS" panose="020B0603020202020204" pitchFamily="34" charset="0"/>
              </a:rPr>
              <a:t> </a:t>
            </a:r>
            <a:r>
              <a:rPr lang="fr-BE" sz="2400" dirty="0" err="1" smtClean="0">
                <a:latin typeface="Trebuchet MS" panose="020B0603020202020204" pitchFamily="34" charset="0"/>
              </a:rPr>
              <a:t>Region</a:t>
            </a:r>
            <a:endParaRPr lang="en-GB" sz="2400" dirty="0">
              <a:latin typeface="Trebuchet MS" panose="020B0603020202020204" pitchFamily="34" charset="0"/>
            </a:endParaRPr>
          </a:p>
        </p:txBody>
      </p:sp>
      <p:sp>
        <p:nvSpPr>
          <p:cNvPr id="3" name="Content Placeholder 2"/>
          <p:cNvSpPr>
            <a:spLocks noGrp="1"/>
          </p:cNvSpPr>
          <p:nvPr>
            <p:ph sz="half" idx="1"/>
          </p:nvPr>
        </p:nvSpPr>
        <p:spPr>
          <a:xfrm>
            <a:off x="457200" y="2204865"/>
            <a:ext cx="4038600" cy="3816524"/>
          </a:xfrm>
        </p:spPr>
        <p:txBody>
          <a:bodyPr/>
          <a:lstStyle/>
          <a:p>
            <a:pPr marL="0" indent="0" algn="just" eaLnBrk="1" hangingPunct="1">
              <a:spcAft>
                <a:spcPts val="1200"/>
              </a:spcAft>
              <a:buNone/>
            </a:pPr>
            <a:r>
              <a:rPr lang="en-US" sz="2000" i="0" dirty="0" smtClean="0">
                <a:latin typeface="Trebuchet MS" pitchFamily="34" charset="0"/>
              </a:rPr>
              <a:t>First </a:t>
            </a:r>
            <a:r>
              <a:rPr lang="en-US" sz="2000" i="0" dirty="0">
                <a:latin typeface="Trebuchet MS" pitchFamily="34" charset="0"/>
              </a:rPr>
              <a:t>macro-regional strategy in the </a:t>
            </a:r>
            <a:r>
              <a:rPr lang="en-US" sz="2000" i="0" dirty="0" smtClean="0">
                <a:latin typeface="Trebuchet MS" pitchFamily="34" charset="0"/>
              </a:rPr>
              <a:t>EU (set up 2009);</a:t>
            </a:r>
          </a:p>
          <a:p>
            <a:pPr marL="0" indent="0" algn="just" eaLnBrk="1" hangingPunct="1">
              <a:spcAft>
                <a:spcPts val="1200"/>
              </a:spcAft>
              <a:buNone/>
            </a:pPr>
            <a:r>
              <a:rPr lang="en-GB" sz="2000" i="0" dirty="0" smtClean="0">
                <a:latin typeface="Trebuchet MS" pitchFamily="34" charset="0"/>
              </a:rPr>
              <a:t>8</a:t>
            </a:r>
            <a:r>
              <a:rPr lang="en-GB" sz="2000" b="1" i="0" dirty="0" smtClean="0">
                <a:latin typeface="Trebuchet MS" pitchFamily="34" charset="0"/>
              </a:rPr>
              <a:t> </a:t>
            </a:r>
            <a:r>
              <a:rPr lang="en-GB" sz="2000" i="0" dirty="0">
                <a:latin typeface="Trebuchet MS" pitchFamily="34" charset="0"/>
              </a:rPr>
              <a:t>EU member </a:t>
            </a:r>
            <a:r>
              <a:rPr lang="en-GB" sz="2000" i="0" dirty="0" smtClean="0">
                <a:latin typeface="Trebuchet MS" pitchFamily="34" charset="0"/>
              </a:rPr>
              <a:t>states; 85 million people (17% of EU population)</a:t>
            </a:r>
          </a:p>
          <a:p>
            <a:pPr marL="0" indent="0" algn="just" eaLnBrk="1" hangingPunct="1">
              <a:spcAft>
                <a:spcPts val="1200"/>
              </a:spcAft>
              <a:buNone/>
            </a:pPr>
            <a:r>
              <a:rPr lang="en-GB" sz="2000" i="0" dirty="0">
                <a:latin typeface="Trebuchet MS" pitchFamily="34" charset="0"/>
              </a:rPr>
              <a:t>Better and more effective use of existing policies, funding, institutions and legislation</a:t>
            </a:r>
          </a:p>
          <a:p>
            <a:pPr marL="0" indent="0" algn="just" eaLnBrk="1" hangingPunct="1">
              <a:spcAft>
                <a:spcPts val="1200"/>
              </a:spcAft>
              <a:buNone/>
            </a:pPr>
            <a:r>
              <a:rPr lang="en-GB" sz="2000" i="0" dirty="0" smtClean="0">
                <a:latin typeface="Trebuchet MS" pitchFamily="34" charset="0"/>
              </a:rPr>
              <a:t>Three </a:t>
            </a:r>
            <a:r>
              <a:rPr lang="en-GB" sz="2000" i="0" dirty="0">
                <a:latin typeface="Trebuchet MS" pitchFamily="34" charset="0"/>
              </a:rPr>
              <a:t>objectives: "Save the Sea", "Connect the Region", "Increase Prosperity</a:t>
            </a:r>
            <a:r>
              <a:rPr lang="en-GB" sz="2000" i="0" dirty="0" smtClean="0">
                <a:latin typeface="Trebuchet MS" pitchFamily="34" charset="0"/>
              </a:rPr>
              <a:t>"</a:t>
            </a:r>
            <a:endParaRPr lang="en-GB" sz="2000" i="0" dirty="0">
              <a:latin typeface="Trebuchet MS" pitchFamily="34" charset="0"/>
            </a:endParaRPr>
          </a:p>
          <a:p>
            <a:endParaRPr lang="en-GB" dirty="0"/>
          </a:p>
        </p:txBody>
      </p:sp>
      <p:pic>
        <p:nvPicPr>
          <p:cNvPr id="5" name="Content Placeholder 5" descr="image"/>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61948" y="2348881"/>
            <a:ext cx="3011103" cy="3672508"/>
          </a:xfrm>
        </p:spPr>
      </p:pic>
    </p:spTree>
    <p:extLst>
      <p:ext uri="{BB962C8B-B14F-4D97-AF65-F5344CB8AC3E}">
        <p14:creationId xmlns:p14="http://schemas.microsoft.com/office/powerpoint/2010/main" val="18750965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1339851"/>
            <a:ext cx="8229600" cy="504974"/>
          </a:xfrm>
        </p:spPr>
        <p:txBody>
          <a:bodyPr/>
          <a:lstStyle/>
          <a:p>
            <a:pPr algn="ctr"/>
            <a:r>
              <a:rPr lang="en-GB" sz="2400" dirty="0" smtClean="0">
                <a:latin typeface="Trebuchet MS" pitchFamily="34" charset="0"/>
              </a:rPr>
              <a:t>Objectives </a:t>
            </a:r>
            <a:r>
              <a:rPr lang="en-GB" sz="2400" dirty="0">
                <a:latin typeface="Trebuchet MS" pitchFamily="34" charset="0"/>
              </a:rPr>
              <a:t>and sub-objectives</a:t>
            </a:r>
            <a:endParaRPr lang="en-GB" sz="2400" dirty="0"/>
          </a:p>
        </p:txBody>
      </p:sp>
      <p:pic>
        <p:nvPicPr>
          <p:cNvPr id="5" name="Picture 6" descr="EUSBSR_Brochure v3_Page_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1844824"/>
            <a:ext cx="6840760" cy="4824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42631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indent="0" algn="ctr"/>
            <a:r>
              <a:rPr lang="en-GB" sz="2400" dirty="0" smtClean="0">
                <a:latin typeface="Trebuchet MS" panose="020B0603020202020204" pitchFamily="34" charset="0"/>
              </a:rPr>
              <a:t>Objectives</a:t>
            </a:r>
            <a:r>
              <a:rPr lang="en-GB" sz="2400" dirty="0">
                <a:latin typeface="Trebuchet MS" panose="020B0603020202020204" pitchFamily="34" charset="0"/>
              </a:rPr>
              <a:t>, </a:t>
            </a:r>
            <a:r>
              <a:rPr lang="en-GB" sz="2400" dirty="0" smtClean="0">
                <a:latin typeface="Trebuchet MS" panose="020B0603020202020204" pitchFamily="34" charset="0"/>
              </a:rPr>
              <a:t>priority areas and </a:t>
            </a:r>
            <a:r>
              <a:rPr lang="en-GB" sz="2400" dirty="0">
                <a:latin typeface="Trebuchet MS" panose="020B0603020202020204" pitchFamily="34" charset="0"/>
              </a:rPr>
              <a:t>horizontal </a:t>
            </a:r>
            <a:r>
              <a:rPr lang="en-GB" sz="2400" dirty="0" smtClean="0">
                <a:latin typeface="Trebuchet MS" panose="020B0603020202020204" pitchFamily="34" charset="0"/>
              </a:rPr>
              <a:t>actions</a:t>
            </a:r>
            <a:br>
              <a:rPr lang="en-GB" sz="2400" dirty="0" smtClean="0">
                <a:latin typeface="Trebuchet MS" panose="020B0603020202020204" pitchFamily="34" charset="0"/>
              </a:rPr>
            </a:br>
            <a:r>
              <a:rPr lang="en-GB" sz="2400" dirty="0" smtClean="0">
                <a:latin typeface="Trebuchet MS" panose="020B0603020202020204" pitchFamily="34" charset="0"/>
              </a:rPr>
              <a:t>(pre-review)</a:t>
            </a:r>
            <a:endParaRPr lang="en-GB" sz="2400" dirty="0">
              <a:latin typeface="Trebuchet MS" panose="020B0603020202020204" pitchFamily="34" charset="0"/>
            </a:endParaRPr>
          </a:p>
        </p:txBody>
      </p:sp>
      <p:pic>
        <p:nvPicPr>
          <p:cNvPr id="5"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a:xfrm>
            <a:off x="457200" y="2276873"/>
            <a:ext cx="7643192" cy="4032447"/>
          </a:xfrm>
        </p:spPr>
      </p:pic>
    </p:spTree>
    <p:extLst>
      <p:ext uri="{BB962C8B-B14F-4D97-AF65-F5344CB8AC3E}">
        <p14:creationId xmlns:p14="http://schemas.microsoft.com/office/powerpoint/2010/main" val="2189662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2776"/>
            <a:ext cx="8291264" cy="4608613"/>
          </a:xfrm>
        </p:spPr>
        <p:txBody>
          <a:bodyPr/>
          <a:lstStyle/>
          <a:p>
            <a:pPr marL="0" lvl="0" indent="0">
              <a:spcBef>
                <a:spcPts val="0"/>
              </a:spcBef>
              <a:spcAft>
                <a:spcPts val="600"/>
              </a:spcAft>
              <a:buClr>
                <a:srgbClr val="FFFFFF"/>
              </a:buClr>
              <a:buNone/>
            </a:pPr>
            <a:r>
              <a:rPr lang="fr-BE" sz="2400" b="1" i="0" dirty="0" err="1">
                <a:latin typeface="Trebuchet MS" panose="020B0603020202020204" pitchFamily="34" charset="0"/>
              </a:rPr>
              <a:t>Expected</a:t>
            </a:r>
            <a:r>
              <a:rPr lang="fr-BE" sz="2400" b="1" i="0" dirty="0">
                <a:latin typeface="Trebuchet MS" panose="020B0603020202020204" pitchFamily="34" charset="0"/>
              </a:rPr>
              <a:t> </a:t>
            </a:r>
            <a:r>
              <a:rPr lang="fr-BE" sz="2400" b="1" i="0" dirty="0" err="1">
                <a:latin typeface="Trebuchet MS" panose="020B0603020202020204" pitchFamily="34" charset="0"/>
              </a:rPr>
              <a:t>results</a:t>
            </a:r>
            <a:r>
              <a:rPr lang="fr-BE" sz="2400" b="1" i="0" dirty="0">
                <a:latin typeface="Trebuchet MS" panose="020B0603020202020204" pitchFamily="34" charset="0"/>
              </a:rPr>
              <a:t> (</a:t>
            </a:r>
            <a:r>
              <a:rPr lang="fr-BE" sz="2400" b="1" i="0" dirty="0" err="1">
                <a:latin typeface="Trebuchet MS" panose="020B0603020202020204" pitchFamily="34" charset="0"/>
              </a:rPr>
              <a:t>examples</a:t>
            </a:r>
            <a:r>
              <a:rPr lang="fr-BE" sz="2400" b="1" i="0" dirty="0">
                <a:latin typeface="Trebuchet MS" panose="020B0603020202020204" pitchFamily="34" charset="0"/>
              </a:rPr>
              <a:t>):</a:t>
            </a:r>
          </a:p>
          <a:p>
            <a:pPr marL="0" lvl="0" indent="0">
              <a:spcBef>
                <a:spcPts val="0"/>
              </a:spcBef>
              <a:spcAft>
                <a:spcPts val="600"/>
              </a:spcAft>
              <a:buClr>
                <a:srgbClr val="FFFFFF"/>
              </a:buClr>
              <a:buNone/>
            </a:pPr>
            <a:r>
              <a:rPr lang="en-GB" sz="2000" i="0" dirty="0" smtClean="0">
                <a:latin typeface="Trebuchet MS" panose="020B0603020202020204" pitchFamily="34" charset="0"/>
              </a:rPr>
              <a:t>Reduction/decreasing </a:t>
            </a:r>
            <a:r>
              <a:rPr lang="en-GB" sz="2000" i="0" dirty="0">
                <a:latin typeface="Trebuchet MS" panose="020B0603020202020204" pitchFamily="34" charset="0"/>
              </a:rPr>
              <a:t>trend in the number of shipping </a:t>
            </a:r>
            <a:r>
              <a:rPr lang="en-GB" sz="2000" i="0" dirty="0" smtClean="0">
                <a:latin typeface="Trebuchet MS" panose="020B0603020202020204" pitchFamily="34" charset="0"/>
              </a:rPr>
              <a:t>accidents</a:t>
            </a:r>
          </a:p>
          <a:p>
            <a:pPr marL="0" lvl="0" indent="0">
              <a:spcBef>
                <a:spcPts val="0"/>
              </a:spcBef>
              <a:spcAft>
                <a:spcPts val="600"/>
              </a:spcAft>
              <a:buClr>
                <a:srgbClr val="FFFFFF"/>
              </a:buClr>
              <a:buNone/>
            </a:pPr>
            <a:r>
              <a:rPr lang="en-GB" sz="2000" i="0" dirty="0" smtClean="0">
                <a:latin typeface="Trebuchet MS" panose="020B0603020202020204" pitchFamily="34" charset="0"/>
              </a:rPr>
              <a:t>Elimination </a:t>
            </a:r>
            <a:r>
              <a:rPr lang="en-GB" sz="2000" i="0" dirty="0">
                <a:latin typeface="Trebuchet MS" panose="020B0603020202020204" pitchFamily="34" charset="0"/>
              </a:rPr>
              <a:t>of illegal discharges by 2021 </a:t>
            </a:r>
            <a:endParaRPr lang="en-GB" sz="2000" i="0" dirty="0" smtClean="0">
              <a:latin typeface="Trebuchet MS" panose="020B0603020202020204" pitchFamily="34" charset="0"/>
            </a:endParaRPr>
          </a:p>
          <a:p>
            <a:pPr marL="0" lvl="0" indent="0">
              <a:spcBef>
                <a:spcPts val="0"/>
              </a:spcBef>
              <a:spcAft>
                <a:spcPts val="600"/>
              </a:spcAft>
              <a:buClr>
                <a:srgbClr val="FFFFFF"/>
              </a:buClr>
              <a:buNone/>
            </a:pPr>
            <a:r>
              <a:rPr lang="en-GB" sz="2000" i="0" dirty="0" smtClean="0">
                <a:latin typeface="Trebuchet MS" panose="020B0603020202020204" pitchFamily="34" charset="0"/>
              </a:rPr>
              <a:t>Improved </a:t>
            </a:r>
            <a:r>
              <a:rPr lang="en-GB" sz="2000" i="0" dirty="0">
                <a:latin typeface="Trebuchet MS" panose="020B0603020202020204" pitchFamily="34" charset="0"/>
              </a:rPr>
              <a:t>environmental status, </a:t>
            </a:r>
            <a:r>
              <a:rPr lang="en-GB" sz="2000" i="0" dirty="0" smtClean="0">
                <a:latin typeface="Trebuchet MS" panose="020B0603020202020204" pitchFamily="34" charset="0"/>
              </a:rPr>
              <a:t>e.g. reduced nutrient </a:t>
            </a:r>
            <a:r>
              <a:rPr lang="en-GB" sz="2000" i="0" dirty="0">
                <a:latin typeface="Trebuchet MS" panose="020B0603020202020204" pitchFamily="34" charset="0"/>
              </a:rPr>
              <a:t>inputs by </a:t>
            </a:r>
            <a:r>
              <a:rPr lang="en-GB" sz="2000" i="0" dirty="0" smtClean="0">
                <a:latin typeface="Trebuchet MS" panose="020B0603020202020204" pitchFamily="34" charset="0"/>
              </a:rPr>
              <a:t>2021</a:t>
            </a:r>
            <a:endParaRPr lang="en-GB" sz="2000" i="0" dirty="0">
              <a:latin typeface="Trebuchet MS" panose="020B0603020202020204" pitchFamily="34" charset="0"/>
            </a:endParaRPr>
          </a:p>
          <a:p>
            <a:pPr marL="0" lvl="0" indent="0">
              <a:spcBef>
                <a:spcPts val="0"/>
              </a:spcBef>
              <a:spcAft>
                <a:spcPts val="600"/>
              </a:spcAft>
              <a:buClr>
                <a:srgbClr val="FFFFFF"/>
              </a:buClr>
              <a:buNone/>
            </a:pPr>
            <a:r>
              <a:rPr lang="en-GB" sz="2000" i="0" dirty="0" smtClean="0">
                <a:latin typeface="Trebuchet MS" panose="020B0603020202020204" pitchFamily="34" charset="0"/>
              </a:rPr>
              <a:t>Increased </a:t>
            </a:r>
            <a:r>
              <a:rPr lang="en-GB" sz="2000" i="0" dirty="0">
                <a:latin typeface="Trebuchet MS" panose="020B0603020202020204" pitchFamily="34" charset="0"/>
              </a:rPr>
              <a:t>innovation capacity/performance </a:t>
            </a:r>
            <a:r>
              <a:rPr lang="en-GB" sz="2000" i="0" dirty="0" smtClean="0">
                <a:latin typeface="Trebuchet MS" panose="020B0603020202020204" pitchFamily="34" charset="0"/>
              </a:rPr>
              <a:t>for </a:t>
            </a:r>
            <a:r>
              <a:rPr lang="en-GB" sz="2000" i="0" dirty="0">
                <a:latin typeface="Trebuchet MS" panose="020B0603020202020204" pitchFamily="34" charset="0"/>
              </a:rPr>
              <a:t>each </a:t>
            </a:r>
            <a:r>
              <a:rPr lang="en-GB" sz="2000" i="0" dirty="0" smtClean="0">
                <a:latin typeface="Trebuchet MS" panose="020B0603020202020204" pitchFamily="34" charset="0"/>
              </a:rPr>
              <a:t>country </a:t>
            </a:r>
            <a:r>
              <a:rPr lang="en-GB" sz="2000" i="0" dirty="0">
                <a:latin typeface="Trebuchet MS" panose="020B0603020202020204" pitchFamily="34" charset="0"/>
              </a:rPr>
              <a:t>by </a:t>
            </a:r>
            <a:r>
              <a:rPr lang="en-GB" sz="2000" i="0" dirty="0" smtClean="0">
                <a:latin typeface="Trebuchet MS" panose="020B0603020202020204" pitchFamily="34" charset="0"/>
              </a:rPr>
              <a:t>2020                       (as </a:t>
            </a:r>
            <a:r>
              <a:rPr lang="en-GB" sz="2000" i="0" dirty="0">
                <a:latin typeface="Trebuchet MS" panose="020B0603020202020204" pitchFamily="34" charset="0"/>
              </a:rPr>
              <a:t>measured by Innovation </a:t>
            </a:r>
            <a:r>
              <a:rPr lang="en-GB" sz="2000" i="0" dirty="0" smtClean="0">
                <a:latin typeface="Trebuchet MS" panose="020B0603020202020204" pitchFamily="34" charset="0"/>
              </a:rPr>
              <a:t>Scoreboard)</a:t>
            </a:r>
            <a:endParaRPr lang="en-GB" sz="2000" i="0" dirty="0">
              <a:latin typeface="Trebuchet MS" panose="020B0603020202020204" pitchFamily="34" charset="0"/>
            </a:endParaRPr>
          </a:p>
          <a:p>
            <a:pPr marL="0" indent="0">
              <a:spcBef>
                <a:spcPts val="0"/>
              </a:spcBef>
              <a:spcAft>
                <a:spcPts val="600"/>
              </a:spcAft>
              <a:buNone/>
            </a:pPr>
            <a:r>
              <a:rPr lang="fr-BE" sz="2400" b="1" i="0" dirty="0" err="1" smtClean="0">
                <a:latin typeface="Trebuchet MS" panose="020B0603020202020204" pitchFamily="34" charset="0"/>
              </a:rPr>
              <a:t>Achievements</a:t>
            </a:r>
            <a:r>
              <a:rPr lang="fr-BE" sz="2400" b="1" i="0" dirty="0" smtClean="0">
                <a:latin typeface="Trebuchet MS" panose="020B0603020202020204" pitchFamily="34" charset="0"/>
              </a:rPr>
              <a:t>:</a:t>
            </a:r>
            <a:endParaRPr lang="en-GB" sz="2400" i="0" dirty="0" smtClean="0">
              <a:latin typeface="Trebuchet MS" panose="020B0603020202020204" pitchFamily="34" charset="0"/>
            </a:endParaRPr>
          </a:p>
          <a:p>
            <a:pPr marL="0" indent="0">
              <a:spcBef>
                <a:spcPts val="0"/>
              </a:spcBef>
              <a:spcAft>
                <a:spcPts val="600"/>
              </a:spcAft>
              <a:buNone/>
            </a:pPr>
            <a:r>
              <a:rPr lang="en-GB" sz="2000" i="0" dirty="0" smtClean="0">
                <a:latin typeface="Trebuchet MS" panose="020B0603020202020204" pitchFamily="34" charset="0"/>
              </a:rPr>
              <a:t>Mobilisation of projects </a:t>
            </a:r>
            <a:r>
              <a:rPr lang="en-GB" sz="2000" i="0" dirty="0">
                <a:latin typeface="Trebuchet MS" panose="020B0603020202020204" pitchFamily="34" charset="0"/>
              </a:rPr>
              <a:t>across </a:t>
            </a:r>
            <a:r>
              <a:rPr lang="en-GB" sz="2000" i="0" dirty="0" smtClean="0">
                <a:latin typeface="Trebuchet MS" panose="020B0603020202020204" pitchFamily="34" charset="0"/>
              </a:rPr>
              <a:t>borders (120 Flagship projects)</a:t>
            </a:r>
          </a:p>
          <a:p>
            <a:pPr marL="0" indent="0">
              <a:spcBef>
                <a:spcPts val="0"/>
              </a:spcBef>
              <a:spcAft>
                <a:spcPts val="600"/>
              </a:spcAft>
              <a:buNone/>
            </a:pPr>
            <a:r>
              <a:rPr lang="fr-BE" sz="2000" i="0" dirty="0" err="1" smtClean="0">
                <a:latin typeface="Trebuchet MS" panose="020B0603020202020204" pitchFamily="34" charset="0"/>
              </a:rPr>
              <a:t>Increased</a:t>
            </a:r>
            <a:r>
              <a:rPr lang="fr-BE" sz="2000" i="0" dirty="0" smtClean="0">
                <a:latin typeface="Trebuchet MS" panose="020B0603020202020204" pitchFamily="34" charset="0"/>
              </a:rPr>
              <a:t> </a:t>
            </a:r>
            <a:r>
              <a:rPr lang="fr-BE" sz="2000" i="0" dirty="0" err="1" smtClean="0">
                <a:latin typeface="Trebuchet MS" panose="020B0603020202020204" pitchFamily="34" charset="0"/>
              </a:rPr>
              <a:t>knowledge</a:t>
            </a:r>
            <a:r>
              <a:rPr lang="fr-BE" sz="2000" i="0" dirty="0" smtClean="0">
                <a:latin typeface="Trebuchet MS" panose="020B0603020202020204" pitchFamily="34" charset="0"/>
              </a:rPr>
              <a:t> and joint initiatives</a:t>
            </a:r>
            <a:endParaRPr lang="en-GB" sz="2000" i="0" dirty="0" smtClean="0">
              <a:latin typeface="Trebuchet MS" panose="020B0603020202020204" pitchFamily="34" charset="0"/>
            </a:endParaRPr>
          </a:p>
          <a:p>
            <a:pPr marL="0" indent="0">
              <a:spcBef>
                <a:spcPts val="0"/>
              </a:spcBef>
              <a:spcAft>
                <a:spcPts val="600"/>
              </a:spcAft>
              <a:buNone/>
            </a:pPr>
            <a:r>
              <a:rPr lang="en-GB" sz="2000" i="0" dirty="0" smtClean="0">
                <a:latin typeface="Trebuchet MS" panose="020B0603020202020204" pitchFamily="34" charset="0"/>
              </a:rPr>
              <a:t>Better coordination of existing networks: </a:t>
            </a:r>
            <a:r>
              <a:rPr lang="en-GB" sz="2000" i="0" dirty="0">
                <a:latin typeface="Trebuchet MS" panose="020B0603020202020204" pitchFamily="34" charset="0"/>
              </a:rPr>
              <a:t>Strategy as </a:t>
            </a:r>
            <a:r>
              <a:rPr lang="en-GB" sz="2000" i="0" dirty="0" smtClean="0">
                <a:latin typeface="Trebuchet MS" panose="020B0603020202020204" pitchFamily="34" charset="0"/>
              </a:rPr>
              <a:t>reference </a:t>
            </a:r>
            <a:r>
              <a:rPr lang="en-GB" sz="2000" i="0" dirty="0">
                <a:latin typeface="Trebuchet MS" panose="020B0603020202020204" pitchFamily="34" charset="0"/>
              </a:rPr>
              <a:t>point </a:t>
            </a:r>
          </a:p>
          <a:p>
            <a:pPr marL="0" indent="0">
              <a:spcBef>
                <a:spcPts val="0"/>
              </a:spcBef>
              <a:spcAft>
                <a:spcPts val="600"/>
              </a:spcAft>
              <a:buNone/>
            </a:pPr>
            <a:r>
              <a:rPr lang="en-GB" sz="2000" i="0" dirty="0" smtClean="0">
                <a:latin typeface="Trebuchet MS" panose="020B0603020202020204" pitchFamily="34" charset="0"/>
              </a:rPr>
              <a:t>Involvement of neighbouring non-EU countries</a:t>
            </a:r>
          </a:p>
          <a:p>
            <a:pPr marL="0" indent="0">
              <a:spcBef>
                <a:spcPts val="0"/>
              </a:spcBef>
              <a:spcAft>
                <a:spcPts val="600"/>
              </a:spcAft>
              <a:buNone/>
            </a:pPr>
            <a:r>
              <a:rPr lang="en-GB" sz="2000" i="0" dirty="0">
                <a:latin typeface="Trebuchet MS" panose="020B0603020202020204" pitchFamily="34" charset="0"/>
              </a:rPr>
              <a:t>Better implementation of EU legislation</a:t>
            </a:r>
          </a:p>
          <a:p>
            <a:pPr marL="0" indent="0">
              <a:spcBef>
                <a:spcPts val="0"/>
              </a:spcBef>
              <a:spcAft>
                <a:spcPts val="600"/>
              </a:spcAft>
              <a:buNone/>
            </a:pPr>
            <a:endParaRPr lang="en-GB" sz="2000" i="0" dirty="0" smtClean="0">
              <a:latin typeface="Trebuchet MS" panose="020B0603020202020204" pitchFamily="34" charset="0"/>
            </a:endParaRPr>
          </a:p>
          <a:p>
            <a:pPr marL="0" indent="0">
              <a:spcBef>
                <a:spcPts val="0"/>
              </a:spcBef>
              <a:spcAft>
                <a:spcPts val="600"/>
              </a:spcAft>
              <a:buNone/>
            </a:pPr>
            <a:endParaRPr lang="en-GB" sz="2000" i="0" dirty="0" smtClean="0">
              <a:latin typeface="Trebuchet MS" panose="020B0603020202020204" pitchFamily="34" charset="0"/>
            </a:endParaRPr>
          </a:p>
          <a:p>
            <a:pPr marL="0" indent="0">
              <a:spcBef>
                <a:spcPts val="0"/>
              </a:spcBef>
              <a:buNone/>
            </a:pPr>
            <a:endParaRPr lang="en-GB" sz="2000" i="0" dirty="0">
              <a:latin typeface="Trebuchet MS" panose="020B0603020202020204" pitchFamily="34" charset="0"/>
            </a:endParaRPr>
          </a:p>
        </p:txBody>
      </p:sp>
    </p:spTree>
    <p:extLst>
      <p:ext uri="{BB962C8B-B14F-4D97-AF65-F5344CB8AC3E}">
        <p14:creationId xmlns:p14="http://schemas.microsoft.com/office/powerpoint/2010/main" val="9994561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4785"/>
            <a:ext cx="8363272" cy="4536604"/>
          </a:xfrm>
        </p:spPr>
        <p:txBody>
          <a:bodyPr/>
          <a:lstStyle/>
          <a:p>
            <a:pPr marL="0" indent="0">
              <a:buNone/>
            </a:pPr>
            <a:r>
              <a:rPr lang="fr-BE" sz="2400" b="1" i="0" dirty="0" err="1">
                <a:latin typeface="Trebuchet MS" panose="020B0603020202020204" pitchFamily="34" charset="0"/>
              </a:rPr>
              <a:t>Why</a:t>
            </a:r>
            <a:r>
              <a:rPr lang="fr-BE" sz="2400" b="1" i="0" dirty="0">
                <a:latin typeface="Trebuchet MS" panose="020B0603020202020204" pitchFamily="34" charset="0"/>
              </a:rPr>
              <a:t> </a:t>
            </a:r>
            <a:r>
              <a:rPr lang="fr-BE" sz="2400" b="1" i="0" dirty="0" err="1" smtClean="0">
                <a:latin typeface="Trebuchet MS" panose="020B0603020202020204" pitchFamily="34" charset="0"/>
              </a:rPr>
              <a:t>review</a:t>
            </a:r>
            <a:r>
              <a:rPr lang="fr-BE" sz="2400" b="1" i="0" dirty="0" smtClean="0">
                <a:latin typeface="Trebuchet MS" panose="020B0603020202020204" pitchFamily="34" charset="0"/>
              </a:rPr>
              <a:t> </a:t>
            </a:r>
            <a:r>
              <a:rPr lang="fr-BE" sz="2400" b="1" i="0" dirty="0">
                <a:latin typeface="Trebuchet MS" panose="020B0603020202020204" pitchFamily="34" charset="0"/>
              </a:rPr>
              <a:t>the </a:t>
            </a:r>
            <a:r>
              <a:rPr lang="fr-BE" sz="2400" b="1" i="0" dirty="0" err="1">
                <a:latin typeface="Trebuchet MS" panose="020B0603020202020204" pitchFamily="34" charset="0"/>
              </a:rPr>
              <a:t>Strategy</a:t>
            </a:r>
            <a:r>
              <a:rPr lang="fr-BE" sz="2400" b="1" i="0" dirty="0">
                <a:latin typeface="Trebuchet MS" panose="020B0603020202020204" pitchFamily="34" charset="0"/>
              </a:rPr>
              <a:t>?</a:t>
            </a:r>
          </a:p>
          <a:p>
            <a:pPr marL="0" indent="0">
              <a:buNone/>
            </a:pPr>
            <a:r>
              <a:rPr lang="fr-BE" sz="2000" i="0" dirty="0" smtClean="0">
                <a:latin typeface="Trebuchet MS" panose="020B0603020202020204" pitchFamily="34" charset="0"/>
              </a:rPr>
              <a:t>To </a:t>
            </a:r>
            <a:r>
              <a:rPr lang="fr-BE" sz="2000" i="0" dirty="0" err="1" smtClean="0">
                <a:latin typeface="Trebuchet MS" panose="020B0603020202020204" pitchFamily="34" charset="0"/>
              </a:rPr>
              <a:t>streamline</a:t>
            </a:r>
            <a:r>
              <a:rPr lang="fr-BE" sz="2000" i="0" dirty="0" smtClean="0">
                <a:latin typeface="Trebuchet MS" panose="020B0603020202020204" pitchFamily="34" charset="0"/>
              </a:rPr>
              <a:t> and focus</a:t>
            </a:r>
          </a:p>
          <a:p>
            <a:pPr marL="0" indent="0">
              <a:buNone/>
            </a:pPr>
            <a:r>
              <a:rPr lang="fr-BE" sz="2000" i="0" dirty="0">
                <a:latin typeface="Trebuchet MS" panose="020B0603020202020204" pitchFamily="34" charset="0"/>
              </a:rPr>
              <a:t>To </a:t>
            </a:r>
            <a:r>
              <a:rPr lang="fr-BE" sz="2000" i="0" dirty="0" err="1">
                <a:latin typeface="Trebuchet MS" panose="020B0603020202020204" pitchFamily="34" charset="0"/>
              </a:rPr>
              <a:t>re-confirm</a:t>
            </a:r>
            <a:r>
              <a:rPr lang="fr-BE" sz="2000" i="0" dirty="0">
                <a:latin typeface="Trebuchet MS" panose="020B0603020202020204" pitchFamily="34" charset="0"/>
              </a:rPr>
              <a:t> </a:t>
            </a:r>
            <a:r>
              <a:rPr lang="fr-BE" sz="2000" i="0" dirty="0" err="1">
                <a:latin typeface="Trebuchet MS" panose="020B0603020202020204" pitchFamily="34" charset="0"/>
              </a:rPr>
              <a:t>sustained</a:t>
            </a:r>
            <a:r>
              <a:rPr lang="fr-BE" sz="2000" i="0" dirty="0">
                <a:latin typeface="Trebuchet MS" panose="020B0603020202020204" pitchFamily="34" charset="0"/>
              </a:rPr>
              <a:t> </a:t>
            </a:r>
            <a:r>
              <a:rPr lang="fr-BE" sz="2000" i="0" dirty="0" err="1">
                <a:latin typeface="Trebuchet MS" panose="020B0603020202020204" pitchFamily="34" charset="0"/>
              </a:rPr>
              <a:t>commitment</a:t>
            </a:r>
            <a:endParaRPr lang="fr-BE" sz="2000" i="0" dirty="0">
              <a:latin typeface="Trebuchet MS" panose="020B0603020202020204" pitchFamily="34" charset="0"/>
            </a:endParaRPr>
          </a:p>
          <a:p>
            <a:pPr marL="0" indent="0">
              <a:buNone/>
            </a:pPr>
            <a:r>
              <a:rPr lang="en-GB" sz="2000" i="0" dirty="0" smtClean="0">
                <a:latin typeface="Trebuchet MS" panose="020B0603020202020204" pitchFamily="34" charset="0"/>
              </a:rPr>
              <a:t>To </a:t>
            </a:r>
            <a:r>
              <a:rPr lang="en-GB" sz="2000" i="0" dirty="0">
                <a:latin typeface="Trebuchet MS" panose="020B0603020202020204" pitchFamily="34" charset="0"/>
              </a:rPr>
              <a:t>update and re-align the work programme</a:t>
            </a:r>
          </a:p>
          <a:p>
            <a:pPr marL="0" indent="0">
              <a:buNone/>
            </a:pPr>
            <a:r>
              <a:rPr lang="en-GB" sz="2000" i="0" dirty="0" smtClean="0">
                <a:latin typeface="Trebuchet MS" panose="020B0603020202020204" pitchFamily="34" charset="0"/>
              </a:rPr>
              <a:t>To achieve synergies/avoid </a:t>
            </a:r>
            <a:r>
              <a:rPr lang="en-GB" sz="2000" i="0" dirty="0">
                <a:latin typeface="Trebuchet MS" panose="020B0603020202020204" pitchFamily="34" charset="0"/>
              </a:rPr>
              <a:t>overlaps with existing </a:t>
            </a:r>
            <a:r>
              <a:rPr lang="en-GB" sz="2000" i="0" dirty="0" smtClean="0">
                <a:latin typeface="Trebuchet MS" panose="020B0603020202020204" pitchFamily="34" charset="0"/>
              </a:rPr>
              <a:t>networks</a:t>
            </a:r>
            <a:endParaRPr lang="en-GB" sz="2000" i="0" dirty="0">
              <a:latin typeface="Trebuchet MS" panose="020B0603020202020204" pitchFamily="34" charset="0"/>
            </a:endParaRPr>
          </a:p>
          <a:p>
            <a:pPr marL="0" indent="0">
              <a:buNone/>
            </a:pPr>
            <a:r>
              <a:rPr lang="fr-BE" sz="2400" b="1" i="0" dirty="0" err="1" smtClean="0">
                <a:latin typeface="Trebuchet MS" panose="020B0603020202020204" pitchFamily="34" charset="0"/>
                <a:ea typeface="+mj-ea"/>
                <a:cs typeface="+mj-cs"/>
              </a:rPr>
              <a:t>Review</a:t>
            </a:r>
            <a:r>
              <a:rPr lang="fr-BE" sz="2400" b="1" i="0" dirty="0" smtClean="0">
                <a:latin typeface="Trebuchet MS" panose="020B0603020202020204" pitchFamily="34" charset="0"/>
                <a:ea typeface="+mj-ea"/>
                <a:cs typeface="+mj-cs"/>
              </a:rPr>
              <a:t> </a:t>
            </a:r>
            <a:r>
              <a:rPr lang="fr-BE" sz="2400" b="1" i="0" dirty="0" err="1" smtClean="0">
                <a:latin typeface="Trebuchet MS" panose="020B0603020202020204" pitchFamily="34" charset="0"/>
                <a:ea typeface="+mj-ea"/>
                <a:cs typeface="+mj-cs"/>
              </a:rPr>
              <a:t>process</a:t>
            </a:r>
            <a:r>
              <a:rPr lang="fr-BE" sz="2400" b="1" i="0" dirty="0" smtClean="0">
                <a:latin typeface="Trebuchet MS" panose="020B0603020202020204" pitchFamily="34" charset="0"/>
                <a:ea typeface="+mj-ea"/>
                <a:cs typeface="+mj-cs"/>
              </a:rPr>
              <a:t>:</a:t>
            </a:r>
          </a:p>
          <a:p>
            <a:pPr marL="0" indent="0">
              <a:buNone/>
            </a:pPr>
            <a:r>
              <a:rPr lang="fr-BE" sz="2000" i="0" dirty="0" err="1" smtClean="0">
                <a:latin typeface="Trebuchet MS" panose="020B0603020202020204" pitchFamily="34" charset="0"/>
                <a:ea typeface="+mj-ea"/>
                <a:cs typeface="+mj-cs"/>
              </a:rPr>
              <a:t>Individual</a:t>
            </a:r>
            <a:r>
              <a:rPr lang="fr-BE" sz="2000" i="0" dirty="0" smtClean="0">
                <a:latin typeface="Trebuchet MS" panose="020B0603020202020204" pitchFamily="34" charset="0"/>
                <a:ea typeface="+mj-ea"/>
                <a:cs typeface="+mj-cs"/>
              </a:rPr>
              <a:t> screening/interviews of all 22 </a:t>
            </a:r>
            <a:r>
              <a:rPr lang="fr-BE" sz="2000" i="0" dirty="0" err="1" smtClean="0">
                <a:latin typeface="Trebuchet MS" panose="020B0603020202020204" pitchFamily="34" charset="0"/>
                <a:ea typeface="+mj-ea"/>
                <a:cs typeface="+mj-cs"/>
              </a:rPr>
              <a:t>policy</a:t>
            </a:r>
            <a:r>
              <a:rPr lang="fr-BE" sz="2000" i="0" dirty="0" smtClean="0">
                <a:latin typeface="Trebuchet MS" panose="020B0603020202020204" pitchFamily="34" charset="0"/>
                <a:ea typeface="+mj-ea"/>
                <a:cs typeface="+mj-cs"/>
              </a:rPr>
              <a:t> areas</a:t>
            </a:r>
          </a:p>
          <a:p>
            <a:pPr marL="0" indent="0">
              <a:buNone/>
            </a:pPr>
            <a:r>
              <a:rPr lang="fr-BE" sz="2000" i="0" dirty="0" smtClean="0">
                <a:latin typeface="Trebuchet MS" panose="020B0603020202020204" pitchFamily="34" charset="0"/>
                <a:ea typeface="+mj-ea"/>
                <a:cs typeface="+mj-cs"/>
              </a:rPr>
              <a:t>REGIO Discussion </a:t>
            </a:r>
            <a:r>
              <a:rPr lang="fr-BE" sz="2000" i="0" dirty="0" err="1" smtClean="0">
                <a:latin typeface="Trebuchet MS" panose="020B0603020202020204" pitchFamily="34" charset="0"/>
                <a:ea typeface="+mj-ea"/>
                <a:cs typeface="+mj-cs"/>
              </a:rPr>
              <a:t>paper</a:t>
            </a:r>
            <a:r>
              <a:rPr lang="fr-BE" sz="2000" i="0" dirty="0" smtClean="0">
                <a:latin typeface="Trebuchet MS" panose="020B0603020202020204" pitchFamily="34" charset="0"/>
                <a:ea typeface="+mj-ea"/>
                <a:cs typeface="+mj-cs"/>
              </a:rPr>
              <a:t> (</a:t>
            </a:r>
            <a:r>
              <a:rPr lang="fr-BE" sz="2000" i="0" dirty="0" err="1" smtClean="0">
                <a:latin typeface="Trebuchet MS" panose="020B0603020202020204" pitchFamily="34" charset="0"/>
                <a:ea typeface="+mj-ea"/>
                <a:cs typeface="+mj-cs"/>
              </a:rPr>
              <a:t>analysis</a:t>
            </a:r>
            <a:r>
              <a:rPr lang="fr-BE" sz="2000" i="0" dirty="0" smtClean="0">
                <a:latin typeface="Trebuchet MS" panose="020B0603020202020204" pitchFamily="34" charset="0"/>
                <a:ea typeface="+mj-ea"/>
                <a:cs typeface="+mj-cs"/>
              </a:rPr>
              <a:t>)</a:t>
            </a:r>
          </a:p>
          <a:p>
            <a:pPr marL="0" indent="0">
              <a:buNone/>
            </a:pPr>
            <a:r>
              <a:rPr lang="fr-BE" sz="2000" i="0" dirty="0" smtClean="0">
                <a:latin typeface="Trebuchet MS" panose="020B0603020202020204" pitchFamily="34" charset="0"/>
                <a:ea typeface="+mj-ea"/>
                <a:cs typeface="+mj-cs"/>
              </a:rPr>
              <a:t>Consultation </a:t>
            </a:r>
            <a:r>
              <a:rPr lang="fr-BE" sz="2000" i="0" dirty="0" err="1" smtClean="0">
                <a:latin typeface="Trebuchet MS" panose="020B0603020202020204" pitchFamily="34" charset="0"/>
                <a:ea typeface="+mj-ea"/>
                <a:cs typeface="+mj-cs"/>
              </a:rPr>
              <a:t>with</a:t>
            </a:r>
            <a:r>
              <a:rPr lang="fr-BE" sz="2000" i="0" dirty="0" smtClean="0">
                <a:latin typeface="Trebuchet MS" panose="020B0603020202020204" pitchFamily="34" charset="0"/>
                <a:ea typeface="+mj-ea"/>
                <a:cs typeface="+mj-cs"/>
              </a:rPr>
              <a:t> </a:t>
            </a:r>
            <a:r>
              <a:rPr lang="fr-BE" sz="2000" i="0" dirty="0" err="1" smtClean="0">
                <a:latin typeface="Trebuchet MS" panose="020B0603020202020204" pitchFamily="34" charset="0"/>
                <a:ea typeface="+mj-ea"/>
                <a:cs typeface="+mj-cs"/>
              </a:rPr>
              <a:t>geographical</a:t>
            </a:r>
            <a:r>
              <a:rPr lang="fr-BE" sz="2000" i="0" dirty="0" smtClean="0">
                <a:latin typeface="Trebuchet MS" panose="020B0603020202020204" pitchFamily="34" charset="0"/>
                <a:ea typeface="+mj-ea"/>
                <a:cs typeface="+mj-cs"/>
              </a:rPr>
              <a:t> </a:t>
            </a:r>
            <a:r>
              <a:rPr lang="fr-BE" sz="2000" i="0" dirty="0" err="1" smtClean="0">
                <a:latin typeface="Trebuchet MS" panose="020B0603020202020204" pitchFamily="34" charset="0"/>
                <a:ea typeface="+mj-ea"/>
                <a:cs typeface="+mj-cs"/>
              </a:rPr>
              <a:t>units</a:t>
            </a:r>
            <a:r>
              <a:rPr lang="fr-BE" sz="2000" i="0" dirty="0" smtClean="0">
                <a:latin typeface="Trebuchet MS" panose="020B0603020202020204" pitchFamily="34" charset="0"/>
                <a:ea typeface="+mj-ea"/>
                <a:cs typeface="+mj-cs"/>
              </a:rPr>
              <a:t> and </a:t>
            </a:r>
            <a:r>
              <a:rPr lang="fr-BE" sz="2000" i="0" dirty="0" err="1" smtClean="0">
                <a:latin typeface="Trebuchet MS" panose="020B0603020202020204" pitchFamily="34" charset="0"/>
                <a:ea typeface="+mj-ea"/>
                <a:cs typeface="+mj-cs"/>
              </a:rPr>
              <a:t>interservice</a:t>
            </a:r>
            <a:r>
              <a:rPr lang="fr-BE" sz="2000" i="0" dirty="0" smtClean="0">
                <a:latin typeface="Trebuchet MS" panose="020B0603020202020204" pitchFamily="34" charset="0"/>
                <a:ea typeface="+mj-ea"/>
                <a:cs typeface="+mj-cs"/>
              </a:rPr>
              <a:t> meeting </a:t>
            </a:r>
            <a:r>
              <a:rPr lang="fr-BE" sz="2000" i="0" dirty="0" err="1" smtClean="0">
                <a:latin typeface="Trebuchet MS" panose="020B0603020202020204" pitchFamily="34" charset="0"/>
                <a:ea typeface="+mj-ea"/>
                <a:cs typeface="+mj-cs"/>
              </a:rPr>
              <a:t>with</a:t>
            </a:r>
            <a:r>
              <a:rPr lang="fr-BE" sz="2000" i="0" dirty="0" smtClean="0">
                <a:latin typeface="Trebuchet MS" panose="020B0603020202020204" pitchFamily="34" charset="0"/>
                <a:ea typeface="+mj-ea"/>
                <a:cs typeface="+mj-cs"/>
              </a:rPr>
              <a:t> </a:t>
            </a:r>
            <a:r>
              <a:rPr lang="fr-BE" sz="2000" i="0" dirty="0" err="1" smtClean="0">
                <a:latin typeface="Trebuchet MS" panose="020B0603020202020204" pitchFamily="34" charset="0"/>
                <a:ea typeface="+mj-ea"/>
                <a:cs typeface="+mj-cs"/>
              </a:rPr>
              <a:t>DGs</a:t>
            </a:r>
            <a:endParaRPr lang="fr-BE" sz="2000" i="0" dirty="0" smtClean="0">
              <a:latin typeface="Trebuchet MS" panose="020B0603020202020204" pitchFamily="34" charset="0"/>
              <a:ea typeface="+mj-ea"/>
              <a:cs typeface="+mj-cs"/>
            </a:endParaRPr>
          </a:p>
          <a:p>
            <a:pPr marL="0" indent="0">
              <a:buNone/>
            </a:pPr>
            <a:r>
              <a:rPr lang="en-GB" sz="2000" i="0" dirty="0">
                <a:latin typeface="Trebuchet MS" panose="020B0603020202020204" pitchFamily="34" charset="0"/>
                <a:ea typeface="+mj-ea"/>
                <a:cs typeface="+mj-cs"/>
              </a:rPr>
              <a:t>Extensive </a:t>
            </a:r>
            <a:r>
              <a:rPr lang="en-GB" sz="2000" i="0" dirty="0" smtClean="0">
                <a:latin typeface="Trebuchet MS" panose="020B0603020202020204" pitchFamily="34" charset="0"/>
                <a:ea typeface="+mj-ea"/>
                <a:cs typeface="+mj-cs"/>
              </a:rPr>
              <a:t>discussions and agreement </a:t>
            </a:r>
            <a:r>
              <a:rPr lang="en-GB" sz="2000" i="0" dirty="0">
                <a:latin typeface="Trebuchet MS" panose="020B0603020202020204" pitchFamily="34" charset="0"/>
                <a:ea typeface="+mj-ea"/>
                <a:cs typeface="+mj-cs"/>
              </a:rPr>
              <a:t>with National </a:t>
            </a:r>
            <a:r>
              <a:rPr lang="en-GB" sz="2000" i="0" dirty="0" smtClean="0">
                <a:latin typeface="Trebuchet MS" panose="020B0603020202020204" pitchFamily="34" charset="0"/>
                <a:ea typeface="+mj-ea"/>
                <a:cs typeface="+mj-cs"/>
              </a:rPr>
              <a:t>Coordinators</a:t>
            </a:r>
          </a:p>
          <a:p>
            <a:pPr marL="0" indent="0">
              <a:buNone/>
            </a:pPr>
            <a:r>
              <a:rPr lang="fr-BE" sz="2000" i="0" dirty="0" err="1" smtClean="0">
                <a:latin typeface="Trebuchet MS" panose="020B0603020202020204" pitchFamily="34" charset="0"/>
                <a:ea typeface="+mj-ea"/>
                <a:cs typeface="+mj-cs"/>
              </a:rPr>
              <a:t>Request</a:t>
            </a:r>
            <a:r>
              <a:rPr lang="fr-BE" sz="2000" i="0" dirty="0" smtClean="0">
                <a:latin typeface="Trebuchet MS" panose="020B0603020202020204" pitchFamily="34" charset="0"/>
                <a:ea typeface="+mj-ea"/>
                <a:cs typeface="+mj-cs"/>
              </a:rPr>
              <a:t> for </a:t>
            </a:r>
            <a:r>
              <a:rPr lang="fr-BE" sz="2000" i="0" dirty="0" err="1" smtClean="0">
                <a:latin typeface="Trebuchet MS" panose="020B0603020202020204" pitchFamily="34" charset="0"/>
                <a:ea typeface="+mj-ea"/>
                <a:cs typeface="+mj-cs"/>
              </a:rPr>
              <a:t>revision</a:t>
            </a:r>
            <a:r>
              <a:rPr lang="fr-BE" sz="2000" i="0" dirty="0" smtClean="0">
                <a:latin typeface="Trebuchet MS" panose="020B0603020202020204" pitchFamily="34" charset="0"/>
                <a:ea typeface="+mj-ea"/>
                <a:cs typeface="+mj-cs"/>
              </a:rPr>
              <a:t>/update of </a:t>
            </a:r>
            <a:r>
              <a:rPr lang="fr-BE" sz="2000" i="0" dirty="0" err="1" smtClean="0">
                <a:latin typeface="Trebuchet MS" panose="020B0603020202020204" pitchFamily="34" charset="0"/>
                <a:ea typeface="+mj-ea"/>
                <a:cs typeface="+mj-cs"/>
              </a:rPr>
              <a:t>each</a:t>
            </a:r>
            <a:r>
              <a:rPr lang="fr-BE" sz="2000" i="0" dirty="0" smtClean="0">
                <a:latin typeface="Trebuchet MS" panose="020B0603020202020204" pitchFamily="34" charset="0"/>
                <a:ea typeface="+mj-ea"/>
                <a:cs typeface="+mj-cs"/>
              </a:rPr>
              <a:t> </a:t>
            </a:r>
            <a:r>
              <a:rPr lang="fr-BE" sz="2000" i="0" dirty="0" err="1" smtClean="0">
                <a:latin typeface="Trebuchet MS" panose="020B0603020202020204" pitchFamily="34" charset="0"/>
                <a:ea typeface="+mj-ea"/>
                <a:cs typeface="+mj-cs"/>
              </a:rPr>
              <a:t>policy</a:t>
            </a:r>
            <a:r>
              <a:rPr lang="fr-BE" sz="2000" i="0" dirty="0" smtClean="0">
                <a:latin typeface="Trebuchet MS" panose="020B0603020202020204" pitchFamily="34" charset="0"/>
                <a:ea typeface="+mj-ea"/>
                <a:cs typeface="+mj-cs"/>
              </a:rPr>
              <a:t> area</a:t>
            </a:r>
          </a:p>
          <a:p>
            <a:pPr marL="0" indent="0">
              <a:buNone/>
            </a:pPr>
            <a:r>
              <a:rPr lang="fr-BE" sz="2000" i="0" dirty="0" err="1" smtClean="0">
                <a:latin typeface="Trebuchet MS" panose="020B0603020202020204" pitchFamily="34" charset="0"/>
                <a:ea typeface="+mj-ea"/>
                <a:cs typeface="+mj-cs"/>
              </a:rPr>
              <a:t>Next</a:t>
            </a:r>
            <a:r>
              <a:rPr lang="fr-BE" sz="2000" i="0" dirty="0" smtClean="0">
                <a:latin typeface="Trebuchet MS" panose="020B0603020202020204" pitchFamily="34" charset="0"/>
                <a:ea typeface="+mj-ea"/>
                <a:cs typeface="+mj-cs"/>
              </a:rPr>
              <a:t> </a:t>
            </a:r>
            <a:r>
              <a:rPr lang="fr-BE" sz="2000" i="0" dirty="0" err="1" smtClean="0">
                <a:latin typeface="Trebuchet MS" panose="020B0603020202020204" pitchFamily="34" charset="0"/>
                <a:ea typeface="+mj-ea"/>
                <a:cs typeface="+mj-cs"/>
              </a:rPr>
              <a:t>steps</a:t>
            </a:r>
            <a:r>
              <a:rPr lang="fr-BE" sz="2000" i="0" dirty="0" smtClean="0">
                <a:latin typeface="Trebuchet MS" panose="020B0603020202020204" pitchFamily="34" charset="0"/>
                <a:ea typeface="+mj-ea"/>
                <a:cs typeface="+mj-cs"/>
              </a:rPr>
              <a:t>: </a:t>
            </a:r>
            <a:r>
              <a:rPr lang="fr-BE" sz="2000" i="0" dirty="0" err="1" smtClean="0">
                <a:latin typeface="Trebuchet MS" panose="020B0603020202020204" pitchFamily="34" charset="0"/>
                <a:ea typeface="+mj-ea"/>
                <a:cs typeface="+mj-cs"/>
              </a:rPr>
              <a:t>launch</a:t>
            </a:r>
            <a:r>
              <a:rPr lang="fr-BE" sz="2000" i="0" dirty="0" smtClean="0">
                <a:latin typeface="Trebuchet MS" panose="020B0603020202020204" pitchFamily="34" charset="0"/>
                <a:ea typeface="+mj-ea"/>
                <a:cs typeface="+mj-cs"/>
              </a:rPr>
              <a:t> ISC (22 April); </a:t>
            </a:r>
            <a:r>
              <a:rPr lang="fr-BE" sz="2000" i="0" dirty="0" err="1" smtClean="0">
                <a:latin typeface="Trebuchet MS" panose="020B0603020202020204" pitchFamily="34" charset="0"/>
                <a:ea typeface="+mj-ea"/>
                <a:cs typeface="+mj-cs"/>
              </a:rPr>
              <a:t>Endorsement</a:t>
            </a:r>
            <a:r>
              <a:rPr lang="fr-BE" sz="2000" i="0" dirty="0" smtClean="0">
                <a:latin typeface="Trebuchet MS" panose="020B0603020202020204" pitchFamily="34" charset="0"/>
                <a:ea typeface="+mj-ea"/>
                <a:cs typeface="+mj-cs"/>
              </a:rPr>
              <a:t> at 'Macro-</a:t>
            </a:r>
            <a:r>
              <a:rPr lang="fr-BE" sz="2000" i="0" dirty="0" err="1" smtClean="0">
                <a:latin typeface="Trebuchet MS" panose="020B0603020202020204" pitchFamily="34" charset="0"/>
                <a:ea typeface="+mj-ea"/>
                <a:cs typeface="+mj-cs"/>
              </a:rPr>
              <a:t>regional</a:t>
            </a:r>
            <a:r>
              <a:rPr lang="fr-BE" sz="2000" i="0" dirty="0" smtClean="0">
                <a:latin typeface="Trebuchet MS" panose="020B0603020202020204" pitchFamily="34" charset="0"/>
                <a:ea typeface="+mj-ea"/>
                <a:cs typeface="+mj-cs"/>
              </a:rPr>
              <a:t> High-</a:t>
            </a:r>
            <a:r>
              <a:rPr lang="fr-BE" sz="2000" i="0" dirty="0" err="1" smtClean="0">
                <a:latin typeface="Trebuchet MS" panose="020B0603020202020204" pitchFamily="34" charset="0"/>
                <a:ea typeface="+mj-ea"/>
                <a:cs typeface="+mj-cs"/>
              </a:rPr>
              <a:t>level</a:t>
            </a:r>
            <a:r>
              <a:rPr lang="fr-BE" sz="2000" i="0" dirty="0" smtClean="0">
                <a:latin typeface="Trebuchet MS" panose="020B0603020202020204" pitchFamily="34" charset="0"/>
                <a:ea typeface="+mj-ea"/>
                <a:cs typeface="+mj-cs"/>
              </a:rPr>
              <a:t> Group' (3 </a:t>
            </a:r>
            <a:r>
              <a:rPr lang="fr-BE" sz="2000" i="0" dirty="0" err="1" smtClean="0">
                <a:latin typeface="Trebuchet MS" panose="020B0603020202020204" pitchFamily="34" charset="0"/>
                <a:ea typeface="+mj-ea"/>
                <a:cs typeface="+mj-cs"/>
              </a:rPr>
              <a:t>June</a:t>
            </a:r>
            <a:r>
              <a:rPr lang="fr-BE" sz="2000" i="0" dirty="0" smtClean="0">
                <a:latin typeface="Trebuchet MS" panose="020B0603020202020204" pitchFamily="34" charset="0"/>
                <a:ea typeface="+mj-ea"/>
                <a:cs typeface="+mj-cs"/>
              </a:rPr>
              <a:t>); </a:t>
            </a:r>
            <a:r>
              <a:rPr lang="fr-BE" sz="2000" i="0" dirty="0" err="1" smtClean="0">
                <a:latin typeface="Trebuchet MS" panose="020B0603020202020204" pitchFamily="34" charset="0"/>
                <a:ea typeface="+mj-ea"/>
                <a:cs typeface="+mj-cs"/>
              </a:rPr>
              <a:t>Annual</a:t>
            </a:r>
            <a:r>
              <a:rPr lang="fr-BE" sz="2000" i="0" dirty="0" smtClean="0">
                <a:latin typeface="Trebuchet MS" panose="020B0603020202020204" pitchFamily="34" charset="0"/>
                <a:ea typeface="+mj-ea"/>
                <a:cs typeface="+mj-cs"/>
              </a:rPr>
              <a:t> Forum in </a:t>
            </a:r>
            <a:r>
              <a:rPr lang="fr-BE" sz="2000" i="0" dirty="0" err="1" smtClean="0">
                <a:latin typeface="Trebuchet MS" panose="020B0603020202020204" pitchFamily="34" charset="0"/>
                <a:ea typeface="+mj-ea"/>
                <a:cs typeface="+mj-cs"/>
              </a:rPr>
              <a:t>Latvia</a:t>
            </a:r>
            <a:r>
              <a:rPr lang="fr-BE" sz="2000" i="0" dirty="0" smtClean="0">
                <a:latin typeface="Trebuchet MS" panose="020B0603020202020204" pitchFamily="34" charset="0"/>
                <a:ea typeface="+mj-ea"/>
                <a:cs typeface="+mj-cs"/>
              </a:rPr>
              <a:t> (15/16 </a:t>
            </a:r>
            <a:r>
              <a:rPr lang="fr-BE" sz="2000" i="0" dirty="0" err="1" smtClean="0">
                <a:latin typeface="Trebuchet MS" panose="020B0603020202020204" pitchFamily="34" charset="0"/>
                <a:ea typeface="+mj-ea"/>
                <a:cs typeface="+mj-cs"/>
              </a:rPr>
              <a:t>June</a:t>
            </a:r>
            <a:r>
              <a:rPr lang="fr-BE" sz="2000" i="0" dirty="0" smtClean="0">
                <a:latin typeface="Trebuchet MS" panose="020B0603020202020204" pitchFamily="34" charset="0"/>
                <a:ea typeface="+mj-ea"/>
                <a:cs typeface="+mj-cs"/>
              </a:rPr>
              <a:t>)</a:t>
            </a:r>
            <a:endParaRPr lang="en-GB" sz="2000" i="0" dirty="0">
              <a:latin typeface="Trebuchet MS" panose="020B0603020202020204" pitchFamily="34" charset="0"/>
              <a:ea typeface="+mj-ea"/>
              <a:cs typeface="+mj-cs"/>
            </a:endParaRPr>
          </a:p>
          <a:p>
            <a:pPr marL="0" indent="0">
              <a:buNone/>
            </a:pPr>
            <a:endParaRPr lang="fr-BE" sz="2000" i="0" dirty="0" smtClean="0">
              <a:latin typeface="Trebuchet MS" panose="020B0603020202020204" pitchFamily="34" charset="0"/>
              <a:ea typeface="+mj-ea"/>
              <a:cs typeface="+mj-cs"/>
            </a:endParaRPr>
          </a:p>
          <a:p>
            <a:pPr marL="0" indent="0">
              <a:buNone/>
            </a:pPr>
            <a:endParaRPr lang="en-GB" sz="2000" dirty="0"/>
          </a:p>
        </p:txBody>
      </p:sp>
    </p:spTree>
    <p:extLst>
      <p:ext uri="{BB962C8B-B14F-4D97-AF65-F5344CB8AC3E}">
        <p14:creationId xmlns:p14="http://schemas.microsoft.com/office/powerpoint/2010/main" val="20107892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1339851"/>
            <a:ext cx="8229600" cy="504973"/>
          </a:xfrm>
        </p:spPr>
        <p:txBody>
          <a:bodyPr/>
          <a:lstStyle/>
          <a:p>
            <a:pPr algn="ctr"/>
            <a:r>
              <a:rPr lang="fr-BE" sz="2400" dirty="0" err="1" smtClean="0">
                <a:latin typeface="Trebuchet MS" panose="020B0603020202020204" pitchFamily="34" charset="0"/>
              </a:rPr>
              <a:t>Results</a:t>
            </a:r>
            <a:r>
              <a:rPr lang="fr-BE" sz="2400" dirty="0" smtClean="0">
                <a:latin typeface="Trebuchet MS" panose="020B0603020202020204" pitchFamily="34" charset="0"/>
              </a:rPr>
              <a:t> of the </a:t>
            </a:r>
            <a:r>
              <a:rPr lang="fr-BE" sz="2400" dirty="0" err="1" smtClean="0">
                <a:latin typeface="Trebuchet MS" panose="020B0603020202020204" pitchFamily="34" charset="0"/>
              </a:rPr>
              <a:t>Strategy</a:t>
            </a:r>
            <a:r>
              <a:rPr lang="fr-BE" sz="2400" dirty="0" smtClean="0">
                <a:latin typeface="Trebuchet MS" panose="020B0603020202020204" pitchFamily="34" charset="0"/>
              </a:rPr>
              <a:t> </a:t>
            </a:r>
            <a:r>
              <a:rPr lang="fr-BE" sz="2400" dirty="0" err="1" smtClean="0">
                <a:latin typeface="Trebuchet MS" panose="020B0603020202020204" pitchFamily="34" charset="0"/>
              </a:rPr>
              <a:t>review</a:t>
            </a:r>
            <a:endParaRPr lang="en-GB" sz="2400" dirty="0">
              <a:latin typeface="Trebuchet MS" panose="020B0603020202020204" pitchFamily="34" charset="0"/>
            </a:endParaRPr>
          </a:p>
        </p:txBody>
      </p:sp>
      <p:sp>
        <p:nvSpPr>
          <p:cNvPr id="4" name="Content Placeholder 3"/>
          <p:cNvSpPr>
            <a:spLocks noGrp="1"/>
          </p:cNvSpPr>
          <p:nvPr>
            <p:ph sz="half" idx="2"/>
          </p:nvPr>
        </p:nvSpPr>
        <p:spPr>
          <a:xfrm>
            <a:off x="467544" y="2132856"/>
            <a:ext cx="8219256" cy="3888533"/>
          </a:xfrm>
        </p:spPr>
        <p:txBody>
          <a:bodyPr/>
          <a:lstStyle/>
          <a:p>
            <a:pPr marL="0" indent="0">
              <a:spcBef>
                <a:spcPts val="1200"/>
              </a:spcBef>
              <a:buNone/>
            </a:pPr>
            <a:r>
              <a:rPr lang="en-GB" sz="2000" i="0" dirty="0" smtClean="0">
                <a:latin typeface="Trebuchet MS" panose="020B0603020202020204" pitchFamily="34" charset="0"/>
              </a:rPr>
              <a:t>More focus on a reduced number of areas (from 22 to 17)</a:t>
            </a:r>
          </a:p>
          <a:p>
            <a:pPr marL="0" indent="0">
              <a:spcBef>
                <a:spcPts val="1200"/>
              </a:spcBef>
              <a:buNone/>
            </a:pPr>
            <a:r>
              <a:rPr lang="fr-BE" sz="2000" i="0" dirty="0" err="1" smtClean="0">
                <a:latin typeface="Trebuchet MS" panose="020B0603020202020204" pitchFamily="34" charset="0"/>
              </a:rPr>
              <a:t>Updated</a:t>
            </a:r>
            <a:r>
              <a:rPr lang="fr-BE" sz="2000" i="0" dirty="0" smtClean="0">
                <a:latin typeface="Trebuchet MS" panose="020B0603020202020204" pitchFamily="34" charset="0"/>
              </a:rPr>
              <a:t> </a:t>
            </a:r>
            <a:r>
              <a:rPr lang="fr-BE" sz="2000" i="0" dirty="0" err="1" smtClean="0">
                <a:latin typeface="Trebuchet MS" panose="020B0603020202020204" pitchFamily="34" charset="0"/>
              </a:rPr>
              <a:t>work</a:t>
            </a:r>
            <a:r>
              <a:rPr lang="fr-BE" sz="2000" i="0" dirty="0" smtClean="0">
                <a:latin typeface="Trebuchet MS" panose="020B0603020202020204" pitchFamily="34" charset="0"/>
              </a:rPr>
              <a:t> programme of all </a:t>
            </a:r>
            <a:r>
              <a:rPr lang="fr-BE" sz="2000" i="0" dirty="0" err="1" smtClean="0">
                <a:latin typeface="Trebuchet MS" panose="020B0603020202020204" pitchFamily="34" charset="0"/>
              </a:rPr>
              <a:t>policy</a:t>
            </a:r>
            <a:r>
              <a:rPr lang="fr-BE" sz="2000" i="0" dirty="0" smtClean="0">
                <a:latin typeface="Trebuchet MS" panose="020B0603020202020204" pitchFamily="34" charset="0"/>
              </a:rPr>
              <a:t>/horizontal areas </a:t>
            </a:r>
          </a:p>
          <a:p>
            <a:pPr marL="0" indent="0">
              <a:spcBef>
                <a:spcPts val="1200"/>
              </a:spcBef>
              <a:buNone/>
            </a:pPr>
            <a:r>
              <a:rPr lang="fr-BE" sz="2000" i="0" dirty="0" smtClean="0">
                <a:latin typeface="Trebuchet MS" panose="020B0603020202020204" pitchFamily="34" charset="0"/>
              </a:rPr>
              <a:t>Clarification on the </a:t>
            </a:r>
            <a:r>
              <a:rPr lang="fr-BE" sz="2000" i="0" dirty="0" err="1" smtClean="0">
                <a:latin typeface="Trebuchet MS" panose="020B0603020202020204" pitchFamily="34" charset="0"/>
              </a:rPr>
              <a:t>role</a:t>
            </a:r>
            <a:r>
              <a:rPr lang="fr-BE" sz="2000" i="0" dirty="0" smtClean="0">
                <a:latin typeface="Trebuchet MS" panose="020B0603020202020204" pitchFamily="34" charset="0"/>
              </a:rPr>
              <a:t> and </a:t>
            </a:r>
            <a:r>
              <a:rPr lang="fr-BE" sz="2000" i="0" dirty="0" err="1" smtClean="0">
                <a:latin typeface="Trebuchet MS" panose="020B0603020202020204" pitchFamily="34" charset="0"/>
              </a:rPr>
              <a:t>added</a:t>
            </a:r>
            <a:r>
              <a:rPr lang="fr-BE" sz="2000" i="0" dirty="0" smtClean="0">
                <a:latin typeface="Trebuchet MS" panose="020B0603020202020204" pitchFamily="34" charset="0"/>
              </a:rPr>
              <a:t>-value of </a:t>
            </a:r>
            <a:r>
              <a:rPr lang="fr-BE" sz="2000" i="0" dirty="0" err="1" smtClean="0">
                <a:latin typeface="Trebuchet MS" panose="020B0603020202020204" pitchFamily="34" charset="0"/>
              </a:rPr>
              <a:t>regional</a:t>
            </a:r>
            <a:r>
              <a:rPr lang="fr-BE" sz="2000" i="0" dirty="0" smtClean="0">
                <a:latin typeface="Trebuchet MS" panose="020B0603020202020204" pitchFamily="34" charset="0"/>
              </a:rPr>
              <a:t> organisations (new </a:t>
            </a:r>
            <a:r>
              <a:rPr lang="fr-BE" sz="2000" i="0" dirty="0" err="1" smtClean="0">
                <a:latin typeface="Trebuchet MS" panose="020B0603020202020204" pitchFamily="34" charset="0"/>
              </a:rPr>
              <a:t>chapter</a:t>
            </a:r>
            <a:r>
              <a:rPr lang="fr-BE" sz="2000" i="0" dirty="0" smtClean="0">
                <a:latin typeface="Trebuchet MS" panose="020B0603020202020204" pitchFamily="34" charset="0"/>
              </a:rPr>
              <a:t>)</a:t>
            </a:r>
          </a:p>
          <a:p>
            <a:pPr marL="0" indent="0">
              <a:spcBef>
                <a:spcPts val="1200"/>
              </a:spcBef>
              <a:buClr>
                <a:srgbClr val="FFFFFF"/>
              </a:buClr>
              <a:buNone/>
            </a:pPr>
            <a:r>
              <a:rPr lang="en-GB" sz="2000" i="0" dirty="0" smtClean="0">
                <a:latin typeface="Trebuchet MS" panose="020B0603020202020204" pitchFamily="34" charset="0"/>
              </a:rPr>
              <a:t>Simplification </a:t>
            </a:r>
            <a:r>
              <a:rPr lang="en-GB" sz="2000" i="0" dirty="0">
                <a:latin typeface="Trebuchet MS" panose="020B0603020202020204" pitchFamily="34" charset="0"/>
              </a:rPr>
              <a:t>of procedure and clearer scrutiny </a:t>
            </a:r>
            <a:r>
              <a:rPr lang="en-GB" sz="2000" i="0" dirty="0" smtClean="0">
                <a:latin typeface="Trebuchet MS" panose="020B0603020202020204" pitchFamily="34" charset="0"/>
              </a:rPr>
              <a:t>for Flagship projects </a:t>
            </a:r>
            <a:r>
              <a:rPr lang="en-GB" sz="2000" i="0" dirty="0">
                <a:latin typeface="Trebuchet MS" panose="020B0603020202020204" pitchFamily="34" charset="0"/>
              </a:rPr>
              <a:t>(template</a:t>
            </a:r>
            <a:r>
              <a:rPr lang="en-GB" sz="2000" i="0" dirty="0" smtClean="0">
                <a:latin typeface="Trebuchet MS" panose="020B0603020202020204" pitchFamily="34" charset="0"/>
              </a:rPr>
              <a:t>)</a:t>
            </a:r>
          </a:p>
          <a:p>
            <a:pPr marL="0" indent="0">
              <a:spcBef>
                <a:spcPts val="1200"/>
              </a:spcBef>
              <a:buClr>
                <a:srgbClr val="FFFFFF"/>
              </a:buClr>
              <a:buNone/>
            </a:pPr>
            <a:r>
              <a:rPr lang="fr-BE" sz="2000" i="0" dirty="0" err="1" smtClean="0">
                <a:latin typeface="Trebuchet MS" panose="020B0603020202020204" pitchFamily="34" charset="0"/>
              </a:rPr>
              <a:t>Clarified</a:t>
            </a:r>
            <a:r>
              <a:rPr lang="fr-BE" sz="2000" i="0" dirty="0" smtClean="0">
                <a:latin typeface="Trebuchet MS" panose="020B0603020202020204" pitchFamily="34" charset="0"/>
              </a:rPr>
              <a:t> </a:t>
            </a:r>
            <a:r>
              <a:rPr lang="fr-BE" sz="2000" i="0" dirty="0" err="1" smtClean="0">
                <a:latin typeface="Trebuchet MS" panose="020B0603020202020204" pitchFamily="34" charset="0"/>
              </a:rPr>
              <a:t>governance</a:t>
            </a:r>
            <a:r>
              <a:rPr lang="fr-BE" sz="2000" i="0" dirty="0" smtClean="0">
                <a:latin typeface="Trebuchet MS" panose="020B0603020202020204" pitchFamily="34" charset="0"/>
              </a:rPr>
              <a:t>: </a:t>
            </a:r>
            <a:r>
              <a:rPr lang="fr-BE" sz="2000" i="0" dirty="0" err="1" smtClean="0">
                <a:latin typeface="Trebuchet MS" panose="020B0603020202020204" pitchFamily="34" charset="0"/>
              </a:rPr>
              <a:t>e.g</a:t>
            </a:r>
            <a:r>
              <a:rPr lang="fr-BE" sz="2000" i="0" dirty="0" smtClean="0">
                <a:latin typeface="Trebuchet MS" panose="020B0603020202020204" pitchFamily="34" charset="0"/>
              </a:rPr>
              <a:t>. 'National </a:t>
            </a:r>
            <a:r>
              <a:rPr lang="fr-BE" sz="2000" i="0" dirty="0" err="1" smtClean="0">
                <a:latin typeface="Trebuchet MS" panose="020B0603020202020204" pitchFamily="34" charset="0"/>
              </a:rPr>
              <a:t>Coordinators</a:t>
            </a:r>
            <a:r>
              <a:rPr lang="fr-BE" sz="2000" i="0" dirty="0" smtClean="0">
                <a:latin typeface="Trebuchet MS" panose="020B0603020202020204" pitchFamily="34" charset="0"/>
              </a:rPr>
              <a:t>', 'Policy Areas'</a:t>
            </a:r>
          </a:p>
          <a:p>
            <a:pPr marL="0" indent="0">
              <a:spcBef>
                <a:spcPts val="1200"/>
              </a:spcBef>
              <a:buClr>
                <a:srgbClr val="FFFFFF"/>
              </a:buClr>
              <a:buNone/>
            </a:pPr>
            <a:r>
              <a:rPr lang="en-GB" sz="2000" i="0" dirty="0">
                <a:latin typeface="Trebuchet MS" panose="020B0603020202020204" pitchFamily="34" charset="0"/>
              </a:rPr>
              <a:t>Voluntary rotation of coordination responsibilities for the policy/horizontal areas ( e.g. 3 years</a:t>
            </a:r>
            <a:r>
              <a:rPr lang="en-GB" sz="2000" i="0" dirty="0" smtClean="0">
                <a:latin typeface="Trebuchet MS" panose="020B0603020202020204" pitchFamily="34" charset="0"/>
              </a:rPr>
              <a:t>)</a:t>
            </a:r>
            <a:endParaRPr lang="en-GB" sz="2000" i="0" dirty="0">
              <a:latin typeface="Trebuchet MS" panose="020B0603020202020204" pitchFamily="34" charset="0"/>
            </a:endParaRPr>
          </a:p>
        </p:txBody>
      </p:sp>
    </p:spTree>
    <p:extLst>
      <p:ext uri="{BB962C8B-B14F-4D97-AF65-F5344CB8AC3E}">
        <p14:creationId xmlns:p14="http://schemas.microsoft.com/office/powerpoint/2010/main" val="16103655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r-BE" sz="2400" dirty="0" smtClean="0">
                <a:latin typeface="Trebuchet MS" panose="020B0603020202020204" pitchFamily="34" charset="0"/>
              </a:rPr>
              <a:t>Challenges	</a:t>
            </a:r>
            <a:endParaRPr lang="en-GB" sz="2400" dirty="0">
              <a:latin typeface="Trebuchet MS" panose="020B0603020202020204" pitchFamily="34" charset="0"/>
            </a:endParaRPr>
          </a:p>
        </p:txBody>
      </p:sp>
      <p:sp>
        <p:nvSpPr>
          <p:cNvPr id="3" name="Content Placeholder 2"/>
          <p:cNvSpPr>
            <a:spLocks noGrp="1"/>
          </p:cNvSpPr>
          <p:nvPr>
            <p:ph sz="half" idx="1"/>
          </p:nvPr>
        </p:nvSpPr>
        <p:spPr>
          <a:xfrm>
            <a:off x="457200" y="2492375"/>
            <a:ext cx="8219256" cy="3529013"/>
          </a:xfrm>
        </p:spPr>
        <p:txBody>
          <a:bodyPr/>
          <a:lstStyle/>
          <a:p>
            <a:pPr marL="0" indent="0">
              <a:buNone/>
            </a:pPr>
            <a:r>
              <a:rPr lang="en-GB" sz="2000" i="0" dirty="0">
                <a:latin typeface="Trebuchet MS" panose="020B0603020202020204" pitchFamily="34" charset="0"/>
              </a:rPr>
              <a:t>Creating stronger links between Strategies and programmes</a:t>
            </a:r>
          </a:p>
          <a:p>
            <a:pPr marL="0" indent="0">
              <a:buNone/>
            </a:pPr>
            <a:endParaRPr lang="en-GB" sz="2000" i="0" dirty="0">
              <a:latin typeface="Trebuchet MS" panose="020B0603020202020204" pitchFamily="34" charset="0"/>
            </a:endParaRPr>
          </a:p>
          <a:p>
            <a:pPr marL="0" indent="0">
              <a:buNone/>
            </a:pPr>
            <a:r>
              <a:rPr lang="en-GB" sz="2000" i="0" dirty="0">
                <a:latin typeface="Trebuchet MS" panose="020B0603020202020204" pitchFamily="34" charset="0"/>
              </a:rPr>
              <a:t>Using all funding sources </a:t>
            </a:r>
            <a:r>
              <a:rPr lang="en-GB" sz="2000" i="0" dirty="0" smtClean="0">
                <a:latin typeface="Trebuchet MS" panose="020B0603020202020204" pitchFamily="34" charset="0"/>
              </a:rPr>
              <a:t>available</a:t>
            </a:r>
          </a:p>
          <a:p>
            <a:pPr marL="0" indent="0">
              <a:buNone/>
            </a:pPr>
            <a:endParaRPr lang="fr-BE" sz="2000" i="0" dirty="0">
              <a:latin typeface="Trebuchet MS" panose="020B0603020202020204" pitchFamily="34" charset="0"/>
            </a:endParaRPr>
          </a:p>
          <a:p>
            <a:pPr marL="0" indent="0">
              <a:buNone/>
            </a:pPr>
            <a:r>
              <a:rPr lang="fr-BE" sz="2000" i="0" dirty="0" err="1" smtClean="0">
                <a:latin typeface="Trebuchet MS" panose="020B0603020202020204" pitchFamily="34" charset="0"/>
              </a:rPr>
              <a:t>Maintain</a:t>
            </a:r>
            <a:r>
              <a:rPr lang="fr-BE" sz="2000" i="0" dirty="0" smtClean="0">
                <a:latin typeface="Trebuchet MS" panose="020B0603020202020204" pitchFamily="34" charset="0"/>
              </a:rPr>
              <a:t> </a:t>
            </a:r>
            <a:r>
              <a:rPr lang="fr-BE" sz="2000" i="0" dirty="0" err="1" smtClean="0">
                <a:latin typeface="Trebuchet MS" panose="020B0603020202020204" pitchFamily="34" charset="0"/>
              </a:rPr>
              <a:t>commitment</a:t>
            </a:r>
            <a:r>
              <a:rPr lang="fr-BE" sz="2000" i="0" dirty="0" smtClean="0">
                <a:latin typeface="Trebuchet MS" panose="020B0603020202020204" pitchFamily="34" charset="0"/>
              </a:rPr>
              <a:t> </a:t>
            </a:r>
          </a:p>
          <a:p>
            <a:pPr marL="0" indent="0">
              <a:buNone/>
            </a:pPr>
            <a:endParaRPr lang="fr-BE" sz="2000" i="0" dirty="0">
              <a:latin typeface="Trebuchet MS" panose="020B0603020202020204" pitchFamily="34" charset="0"/>
            </a:endParaRPr>
          </a:p>
          <a:p>
            <a:pPr marL="0" indent="0">
              <a:buNone/>
            </a:pPr>
            <a:endParaRPr lang="en-GB" sz="2000" i="0" dirty="0">
              <a:latin typeface="Trebuchet MS" panose="020B0603020202020204" pitchFamily="34" charset="0"/>
            </a:endParaRPr>
          </a:p>
          <a:p>
            <a:endParaRPr lang="en-GB" dirty="0"/>
          </a:p>
        </p:txBody>
      </p:sp>
    </p:spTree>
    <p:extLst>
      <p:ext uri="{BB962C8B-B14F-4D97-AF65-F5344CB8AC3E}">
        <p14:creationId xmlns:p14="http://schemas.microsoft.com/office/powerpoint/2010/main" val="4213855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1339851"/>
            <a:ext cx="8229600" cy="720998"/>
          </a:xfrm>
        </p:spPr>
        <p:txBody>
          <a:bodyPr/>
          <a:lstStyle/>
          <a:p>
            <a:r>
              <a:rPr lang="en-GB" sz="2400" dirty="0" smtClean="0"/>
              <a:t>Procedure for flagships</a:t>
            </a:r>
            <a:endParaRPr lang="en-GB" sz="2400" dirty="0"/>
          </a:p>
        </p:txBody>
      </p:sp>
      <p:sp>
        <p:nvSpPr>
          <p:cNvPr id="3" name="Content Placeholder 2"/>
          <p:cNvSpPr>
            <a:spLocks noGrp="1"/>
          </p:cNvSpPr>
          <p:nvPr>
            <p:ph sz="half" idx="1"/>
          </p:nvPr>
        </p:nvSpPr>
        <p:spPr>
          <a:xfrm>
            <a:off x="683568" y="2420888"/>
            <a:ext cx="7776864" cy="3744416"/>
          </a:xfrm>
        </p:spPr>
        <p:txBody>
          <a:bodyPr/>
          <a:lstStyle/>
          <a:p>
            <a:pPr lvl="0"/>
            <a:r>
              <a:rPr lang="en-GB" sz="2000" dirty="0" smtClean="0"/>
              <a:t>* identify </a:t>
            </a:r>
            <a:r>
              <a:rPr lang="en-GB" sz="2000" dirty="0"/>
              <a:t>to which action of a chosen policy area/horizontal action </a:t>
            </a:r>
          </a:p>
          <a:p>
            <a:pPr lvl="0"/>
            <a:r>
              <a:rPr lang="en-GB" sz="2000" dirty="0" smtClean="0"/>
              <a:t>* establish </a:t>
            </a:r>
            <a:r>
              <a:rPr lang="en-GB" sz="2000" dirty="0"/>
              <a:t>contact with relevant PACS/HACS </a:t>
            </a:r>
          </a:p>
          <a:p>
            <a:pPr lvl="0"/>
            <a:r>
              <a:rPr lang="en-GB" sz="2000" dirty="0" smtClean="0"/>
              <a:t>*PACS/HACS </a:t>
            </a:r>
            <a:r>
              <a:rPr lang="en-GB" sz="2000" dirty="0"/>
              <a:t>will make a recommendation to the steering committee/coordination group for decision;</a:t>
            </a:r>
          </a:p>
          <a:p>
            <a:pPr lvl="0"/>
            <a:r>
              <a:rPr lang="en-GB" sz="2000" dirty="0" smtClean="0"/>
              <a:t>*if </a:t>
            </a:r>
            <a:r>
              <a:rPr lang="en-GB" sz="2000" dirty="0"/>
              <a:t>the proposal is supported by </a:t>
            </a:r>
            <a:r>
              <a:rPr lang="en-GB" sz="2000" dirty="0" smtClean="0"/>
              <a:t>steering committee the </a:t>
            </a:r>
            <a:r>
              <a:rPr lang="en-GB" sz="2000" dirty="0"/>
              <a:t>PACS(s)/HAC(s) makes a recommendation to DG REGIO regarding the project, indicating how the requirements for becoming a flagship have been met</a:t>
            </a:r>
          </a:p>
          <a:p>
            <a:endParaRPr lang="en-GB" sz="2000" dirty="0">
              <a:solidFill>
                <a:schemeClr val="tx1"/>
              </a:solidFill>
            </a:endParaRPr>
          </a:p>
        </p:txBody>
      </p:sp>
    </p:spTree>
    <p:extLst>
      <p:ext uri="{BB962C8B-B14F-4D97-AF65-F5344CB8AC3E}">
        <p14:creationId xmlns:p14="http://schemas.microsoft.com/office/powerpoint/2010/main" val="4026085145"/>
      </p:ext>
    </p:extLst>
  </p:cSld>
  <p:clrMapOvr>
    <a:masterClrMapping/>
  </p:clrMapOvr>
</p:sld>
</file>

<file path=ppt/theme/theme1.xml><?xml version="1.0" encoding="utf-8"?>
<a:theme xmlns:a="http://schemas.openxmlformats.org/drawingml/2006/main" name="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EC Document" ma:contentTypeID="0x010100258AA79CEB83498886A3A086811232500025A6A234BB15394FAC1BFA658B6BD987" ma:contentTypeVersion="1" ma:contentTypeDescription="Create a new document." ma:contentTypeScope="" ma:versionID="613967490c2d6cf9d44af64f3d8d48fa">
  <xsd:schema xmlns:xsd="http://www.w3.org/2001/XMLSchema" xmlns:xs="http://www.w3.org/2001/XMLSchema" xmlns:p="http://schemas.microsoft.com/office/2006/metadata/properties" xmlns:ns2="4821b9b3-7d51-4fb1-9e75-85649eaf9825" xmlns:ns3="5F1A7D87-7081-42A5-B5E8-0EDF97061878" targetNamespace="http://schemas.microsoft.com/office/2006/metadata/properties" ma:root="true" ma:fieldsID="5cbe0d5b9940b91e15560d7b14a22f23" ns2:_="" ns3:_="">
    <xsd:import namespace="4821b9b3-7d51-4fb1-9e75-85649eaf9825"/>
    <xsd:import namespace="5F1A7D87-7081-42A5-B5E8-0EDF97061878"/>
    <xsd:element name="properties">
      <xsd:complexType>
        <xsd:sequence>
          <xsd:element name="documentManagement">
            <xsd:complexType>
              <xsd:all>
                <xsd:element ref="ns2:Point"/>
                <xsd:element ref="ns2:Topic" minOccurs="0"/>
                <xsd:element ref="ns3:EC_Collab_Status"/>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21b9b3-7d51-4fb1-9e75-85649eaf9825" elementFormDefault="qualified">
    <xsd:import namespace="http://schemas.microsoft.com/office/2006/documentManagement/types"/>
    <xsd:import namespace="http://schemas.microsoft.com/office/infopath/2007/PartnerControls"/>
    <xsd:element name="Point" ma:index="9" ma:displayName="Point" ma:default="01. CALENDARS AND LISTS" ma:format="RadioButtons" ma:internalName="Point">
      <xsd:simpleType>
        <xsd:union memberTypes="dms:Text">
          <xsd:simpleType>
            <xsd:restriction base="dms:Choice">
              <xsd:enumeration value="01. CALENDARS AND LISTS"/>
              <xsd:enumeration value="Written Points"/>
            </xsd:restriction>
          </xsd:simpleType>
        </xsd:union>
      </xsd:simpleType>
    </xsd:element>
    <xsd:element name="Topic" ma:index="10" nillable="true" ma:displayName="Topic" ma:default="1. Open Cabinet and President requests" ma:format="Dropdown" ma:internalName="Topic">
      <xsd:simpleType>
        <xsd:union memberTypes="dms:Text">
          <xsd:simpleType>
            <xsd:restriction base="dms:Choice">
              <xsd:enumeration value="1. Open Cabinet and President requests"/>
              <xsd:enumeration value="2. Commissioner's Calendar"/>
              <xsd:enumeration value="3. Director-General's Calendar"/>
              <xsd:enumeration value="4. Deputy Director-General's Calendars"/>
              <xsd:enumeration value="5. Lists of forthcoming points"/>
            </xsd:restriction>
          </xsd:simpleType>
        </xsd:union>
      </xsd:simpleType>
    </xsd:element>
  </xsd:schema>
  <xsd:schema xmlns:xsd="http://www.w3.org/2001/XMLSchema" xmlns:xs="http://www.w3.org/2001/XMLSchema" xmlns:dms="http://schemas.microsoft.com/office/2006/documentManagement/types" xmlns:pc="http://schemas.microsoft.com/office/infopath/2007/PartnerControls" targetNamespace="5F1A7D87-7081-42A5-B5E8-0EDF97061878" elementFormDefault="qualified">
    <xsd:import namespace="http://schemas.microsoft.com/office/2006/documentManagement/types"/>
    <xsd:import namespace="http://schemas.microsoft.com/office/infopath/2007/PartnerControls"/>
    <xsd:element name="EC_Collab_Status" ma:index="11" ma:displayName="Status" ma:default="Final" ma:format="Dropdown" ma:internalName="EC_Collab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xsd:element ref="dc:description" minOccurs="0" maxOccurs="1" ma:index="8" ma:displayName="Comments"/>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oint xmlns="4821b9b3-7d51-4fb1-9e75-85649eaf9825">3. REVISION OF THE BALTIC STRATEGY</Point>
    <Topic xmlns="4821b9b3-7d51-4fb1-9e75-85649eaf9825">presentation</Topic>
    <EC_Collab_Status xmlns="5F1A7D87-7081-42A5-B5E8-0EDF97061878">Final</EC_Collab_Status>
  </documentManagement>
</p:properties>
</file>

<file path=customXml/itemProps1.xml><?xml version="1.0" encoding="utf-8"?>
<ds:datastoreItem xmlns:ds="http://schemas.openxmlformats.org/officeDocument/2006/customXml" ds:itemID="{29D6C946-0BE9-4E99-BE9A-0AC80E1BC1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21b9b3-7d51-4fb1-9e75-85649eaf9825"/>
    <ds:schemaRef ds:uri="5F1A7D87-7081-42A5-B5E8-0EDF970618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4387E5D-970E-4956-996B-A8C324149FC2}">
  <ds:schemaRefs>
    <ds:schemaRef ds:uri="http://schemas.microsoft.com/sharepoint/v3/contenttype/forms"/>
  </ds:schemaRefs>
</ds:datastoreItem>
</file>

<file path=customXml/itemProps3.xml><?xml version="1.0" encoding="utf-8"?>
<ds:datastoreItem xmlns:ds="http://schemas.openxmlformats.org/officeDocument/2006/customXml" ds:itemID="{269FD99E-1B3A-4F37-B3CE-13212FD28CE6}">
  <ds:schemaRefs>
    <ds:schemaRef ds:uri="http://purl.org/dc/elements/1.1/"/>
    <ds:schemaRef ds:uri="http://schemas.microsoft.com/office/2006/metadata/properties"/>
    <ds:schemaRef ds:uri="http://schemas.microsoft.com/office/2006/documentManagement/types"/>
    <ds:schemaRef ds:uri="http://purl.org/dc/terms/"/>
    <ds:schemaRef ds:uri="5F1A7D87-7081-42A5-B5E8-0EDF97061878"/>
    <ds:schemaRef ds:uri="http://purl.org/dc/dcmitype/"/>
    <ds:schemaRef ds:uri="http://schemas.microsoft.com/office/infopath/2007/PartnerControls"/>
    <ds:schemaRef ds:uri="http://schemas.openxmlformats.org/package/2006/metadata/core-properties"/>
    <ds:schemaRef ds:uri="4821b9b3-7d51-4fb1-9e75-85649eaf9825"/>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blank</Template>
  <TotalTime>996</TotalTime>
  <Words>520</Words>
  <Application>Microsoft Office PowerPoint</Application>
  <PresentationFormat>Skjermfremvisning (4:3)</PresentationFormat>
  <Paragraphs>76</Paragraphs>
  <Slides>10</Slides>
  <Notes>8</Notes>
  <HiddenSlides>0</HiddenSlides>
  <MMClips>0</MMClips>
  <ScaleCrop>false</ScaleCrop>
  <HeadingPairs>
    <vt:vector size="6" baseType="variant">
      <vt:variant>
        <vt:lpstr>Brukte skrifter</vt:lpstr>
      </vt:variant>
      <vt:variant>
        <vt:i4>3</vt:i4>
      </vt:variant>
      <vt:variant>
        <vt:lpstr>Tema</vt:lpstr>
      </vt:variant>
      <vt:variant>
        <vt:i4>1</vt:i4>
      </vt:variant>
      <vt:variant>
        <vt:lpstr>Lysbildetitler</vt:lpstr>
      </vt:variant>
      <vt:variant>
        <vt:i4>10</vt:i4>
      </vt:variant>
    </vt:vector>
  </HeadingPairs>
  <TitlesOfParts>
    <vt:vector size="14" baseType="lpstr">
      <vt:lpstr>Arial</vt:lpstr>
      <vt:lpstr>Trebuchet MS</vt:lpstr>
      <vt:lpstr>Verdana</vt:lpstr>
      <vt:lpstr>Slide_Master</vt:lpstr>
      <vt:lpstr> Revision of the EU Strategy for the Baltic Sea Region (EUSBSR) </vt:lpstr>
      <vt:lpstr>EU Strategy for the Baltic Sea Region</vt:lpstr>
      <vt:lpstr>Objectives and sub-objectives</vt:lpstr>
      <vt:lpstr>Objectives, priority areas and horizontal actions (pre-review)</vt:lpstr>
      <vt:lpstr>PowerPoint-presentasjon</vt:lpstr>
      <vt:lpstr>PowerPoint-presentasjon</vt:lpstr>
      <vt:lpstr>Results of the Strategy review</vt:lpstr>
      <vt:lpstr>Challenges </vt:lpstr>
      <vt:lpstr>Procedure for flagships</vt:lpstr>
      <vt:lpstr>Procedure for flagships (continued)</vt:lpstr>
    </vt:vector>
  </TitlesOfParts>
  <Company>European Commission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 REVISION OF THE BALTIC STRATEGY_presentation</dc:title>
  <dc:creator>CORDA Fausta (REGIO)</dc:creator>
  <cp:lastModifiedBy>odd godal</cp:lastModifiedBy>
  <cp:revision>152</cp:revision>
  <cp:lastPrinted>2015-04-19T12:12:32Z</cp:lastPrinted>
  <dcterms:created xsi:type="dcterms:W3CDTF">2015-03-11T09:49:50Z</dcterms:created>
  <dcterms:modified xsi:type="dcterms:W3CDTF">2015-06-16T17:34:26Z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0x010100258AA79CEB83498886A3A086811232500025A6A234BB15394FAC1BFA658B6BD987</vt:lpwstr>
  </property>
</Properties>
</file>